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5143500" cx="9144000"/>
  <p:notesSz cx="6858000" cy="9144000"/>
  <p:embeddedFontLst>
    <p:embeddedFont>
      <p:font typeface="PT Sans Narrow"/>
      <p:regular r:id="rId59"/>
      <p:bold r:id="rId60"/>
    </p:embeddedFont>
    <p:embeddedFont>
      <p:font typeface="Open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D070090-ADC4-400E-8070-FAE71348F9AC}">
  <a:tblStyle styleId="{6D070090-ADC4-400E-8070-FAE71348F9AC}"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bold.fntdata"/><Relationship Id="rId61" Type="http://schemas.openxmlformats.org/officeDocument/2006/relationships/font" Target="fonts/OpenSans-regular.fntdata"/><Relationship Id="rId20" Type="http://schemas.openxmlformats.org/officeDocument/2006/relationships/slide" Target="slides/slide14.xml"/><Relationship Id="rId64" Type="http://schemas.openxmlformats.org/officeDocument/2006/relationships/font" Target="fonts/OpenSans-boldItalic.fntdata"/><Relationship Id="rId63"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PTSansNarrow-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PTSansNarrow-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Cassie</a:t>
            </a:r>
          </a:p>
          <a:p>
            <a:pPr indent="0" lvl="0" mar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Cassie</a:t>
            </a:r>
          </a:p>
          <a:p>
            <a:pPr indent="0" lvl="0" mar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Christian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Christian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Christian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Christian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Peter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Peter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Peter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Peter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Emma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b="1" lang="en"/>
              <a:t>Emma:</a:t>
            </a:r>
            <a:r>
              <a:rPr lang="en"/>
              <a:t> </a:t>
            </a:r>
            <a:r>
              <a:rPr lang="en"/>
              <a:t>We’re using a quasi-experimental method. For condition 1, one participant is instructed to compliment the other in the beginning of the conversation. Both participants are instructed to get to know each other over the course of a ten minute conversation sitting on a couch. In condition 2, there is no instruction to compliment.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b="1" lang="en"/>
              <a:t>Emma:</a:t>
            </a:r>
            <a:r>
              <a:rPr lang="en"/>
              <a:t> We’re using a quasi-experimental method. For condition 1, one participant is instructed to compliment the other in the beginning of the conversation. Both participants are instructed to get to know each other over the course of a ten minute conversation sitting on a couch. In condition 2, there is no instruction to compliment.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b="1" lang="en"/>
              <a:t>Emma:</a:t>
            </a:r>
            <a:r>
              <a:rPr lang="en"/>
              <a:t> We’re using a quasi-experimental method. For condition 1, one participant is instructed to compliment the other in the beginning of the conversation. Both participants are instructed to get to know each other over the course of a ten minute conversation sitting on a couch. In condition 2, there is no instruction to compliment.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b="1" lang="en"/>
              <a:t>Emma:</a:t>
            </a:r>
            <a:r>
              <a:rPr lang="en"/>
              <a:t> We’re using a quasi-experimental method. For condition 1, one participant is instructed to compliment the other in the beginning of the conversation. Both participants are instructed to get to know each other over the course of a ten minute conversation sitting on a couch. In condition 2, there is no instruction to compliment.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b="1" lang="en"/>
              <a:t>Emma:</a:t>
            </a:r>
            <a:r>
              <a:rPr lang="en"/>
              <a:t> We’re using a quasi-experimental method. For condition 1, one participant is instructed to compliment the other in the beginning of the conversation. Both participants are instructed to get to know each other over the course of a ten minute conversation sitting on a couch. In condition 2, there is no instruction to compliment.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Cassie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Peter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Peter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b="1" lang="en" sz="3600">
                <a:solidFill>
                  <a:schemeClr val="accent1"/>
                </a:solidFill>
                <a:latin typeface="PT Sans Narrow"/>
                <a:ea typeface="PT Sans Narrow"/>
                <a:cs typeface="PT Sans Narrow"/>
                <a:sym typeface="PT Sans Narrow"/>
              </a:rPr>
              <a:t>Most Smiling during first 2:30 of Compliment Cond.</a:t>
            </a:r>
          </a:p>
          <a:p>
            <a:pPr indent="0" lvl="0" mar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Gaze towards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Emma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Christian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Christian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Emma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5" name="Shape 3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7" name="Shape 3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3" name="Shape 3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1" name="Shape 4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7" name="Shape 4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Emma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3" name="Shape 4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5" name="Shape 4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Emma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Emma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Cassie</a:t>
            </a:r>
          </a:p>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Cassie</a:t>
            </a:r>
          </a:p>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4" name="Shape 54"/>
        <p:cNvGrpSpPr/>
        <p:nvPr/>
      </p:nvGrpSpPr>
      <p:grpSpPr>
        <a:xfrm>
          <a:off x="0" y="0"/>
          <a:ext cx="0" cy="0"/>
          <a:chOff x="0" y="0"/>
          <a:chExt cx="0" cy="0"/>
        </a:xfrm>
      </p:grpSpPr>
      <p:cxnSp>
        <p:nvCxnSpPr>
          <p:cNvPr id="55" name="Shape 55"/>
          <p:cNvCxnSpPr/>
          <p:nvPr/>
        </p:nvCxnSpPr>
        <p:spPr>
          <a:xfrm>
            <a:off x="7007735" y="3176888"/>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56" name="Shape 56"/>
          <p:cNvCxnSpPr/>
          <p:nvPr/>
        </p:nvCxnSpPr>
        <p:spPr>
          <a:xfrm>
            <a:off x="1575035" y="3158252"/>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57" name="Shape 57"/>
          <p:cNvGrpSpPr/>
          <p:nvPr/>
        </p:nvGrpSpPr>
        <p:grpSpPr>
          <a:xfrm>
            <a:off x="1004144" y="1022025"/>
            <a:ext cx="7136668" cy="152400"/>
            <a:chOff x="1346429" y="1011300"/>
            <a:chExt cx="6452100" cy="152400"/>
          </a:xfrm>
        </p:grpSpPr>
        <p:cxnSp>
          <p:nvCxnSpPr>
            <p:cNvPr id="58" name="Shape 58"/>
            <p:cNvCxnSpPr/>
            <p:nvPr/>
          </p:nvCxnSpPr>
          <p:spPr>
            <a:xfrm rot="10800000">
              <a:off x="1346429"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59" name="Shape 59"/>
            <p:cNvCxnSpPr/>
            <p:nvPr/>
          </p:nvCxnSpPr>
          <p:spPr>
            <a:xfrm rot="10800000">
              <a:off x="1346429"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60" name="Shape 60"/>
          <p:cNvGrpSpPr/>
          <p:nvPr/>
        </p:nvGrpSpPr>
        <p:grpSpPr>
          <a:xfrm>
            <a:off x="1004151" y="3969100"/>
            <a:ext cx="7136668" cy="152400"/>
            <a:chOff x="1346435" y="3969088"/>
            <a:chExt cx="6452100" cy="152400"/>
          </a:xfrm>
        </p:grpSpPr>
        <p:cxnSp>
          <p:nvCxnSpPr>
            <p:cNvPr id="61" name="Shape 61"/>
            <p:cNvCxnSpPr/>
            <p:nvPr/>
          </p:nvCxnSpPr>
          <p:spPr>
            <a:xfrm>
              <a:off x="1346435" y="4121488"/>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62" name="Shape 62"/>
            <p:cNvCxnSpPr/>
            <p:nvPr/>
          </p:nvCxnSpPr>
          <p:spPr>
            <a:xfrm>
              <a:off x="1346435" y="3969088"/>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63" name="Shape 63"/>
          <p:cNvSpPr txBox="1"/>
          <p:nvPr>
            <p:ph type="ctrTitle"/>
          </p:nvPr>
        </p:nvSpPr>
        <p:spPr>
          <a:xfrm>
            <a:off x="1004150" y="1751764"/>
            <a:ext cx="7136700" cy="1022400"/>
          </a:xfrm>
          <a:prstGeom prst="rect">
            <a:avLst/>
          </a:prstGeom>
        </p:spPr>
        <p:txBody>
          <a:bodyPr anchorCtr="0" anchor="b" bIns="91425" lIns="91425" rIns="91425" wrap="square" tIns="91425"/>
          <a:lstStyle>
            <a:lvl1pPr lvl="0" rtl="0" algn="ctr">
              <a:spcBef>
                <a:spcPts val="0"/>
              </a:spcBef>
              <a:buSzPts val="5400"/>
              <a:buNone/>
              <a:defRPr sz="5400"/>
            </a:lvl1pPr>
            <a:lvl2pPr lvl="1" rtl="0" algn="ctr">
              <a:spcBef>
                <a:spcPts val="0"/>
              </a:spcBef>
              <a:buSzPts val="5400"/>
              <a:buNone/>
              <a:defRPr sz="5400"/>
            </a:lvl2pPr>
            <a:lvl3pPr lvl="2" rtl="0" algn="ctr">
              <a:spcBef>
                <a:spcPts val="0"/>
              </a:spcBef>
              <a:buSzPts val="5400"/>
              <a:buNone/>
              <a:defRPr sz="5400"/>
            </a:lvl3pPr>
            <a:lvl4pPr lvl="3" rtl="0" algn="ctr">
              <a:spcBef>
                <a:spcPts val="0"/>
              </a:spcBef>
              <a:buSzPts val="5400"/>
              <a:buNone/>
              <a:defRPr sz="5400"/>
            </a:lvl4pPr>
            <a:lvl5pPr lvl="4" rtl="0" algn="ctr">
              <a:spcBef>
                <a:spcPts val="0"/>
              </a:spcBef>
              <a:buSzPts val="5400"/>
              <a:buNone/>
              <a:defRPr sz="5400"/>
            </a:lvl5pPr>
            <a:lvl6pPr lvl="5" rtl="0" algn="ctr">
              <a:spcBef>
                <a:spcPts val="0"/>
              </a:spcBef>
              <a:buSzPts val="5400"/>
              <a:buNone/>
              <a:defRPr sz="5400"/>
            </a:lvl6pPr>
            <a:lvl7pPr lvl="6" rtl="0" algn="ctr">
              <a:spcBef>
                <a:spcPts val="0"/>
              </a:spcBef>
              <a:buSzPts val="5400"/>
              <a:buNone/>
              <a:defRPr sz="5400"/>
            </a:lvl7pPr>
            <a:lvl8pPr lvl="7" rtl="0" algn="ctr">
              <a:spcBef>
                <a:spcPts val="0"/>
              </a:spcBef>
              <a:buSzPts val="5400"/>
              <a:buNone/>
              <a:defRPr sz="5400"/>
            </a:lvl8pPr>
            <a:lvl9pPr lvl="8" rtl="0" algn="ctr">
              <a:spcBef>
                <a:spcPts val="0"/>
              </a:spcBef>
              <a:buSzPts val="5400"/>
              <a:buNone/>
              <a:defRPr sz="5400"/>
            </a:lvl9pPr>
          </a:lstStyle>
          <a:p/>
        </p:txBody>
      </p:sp>
      <p:sp>
        <p:nvSpPr>
          <p:cNvPr id="64" name="Shape 64"/>
          <p:cNvSpPr txBox="1"/>
          <p:nvPr>
            <p:ph idx="1" type="subTitle"/>
          </p:nvPr>
        </p:nvSpPr>
        <p:spPr>
          <a:xfrm>
            <a:off x="2137225" y="2850039"/>
            <a:ext cx="4870500" cy="792600"/>
          </a:xfrm>
          <a:prstGeom prst="rect">
            <a:avLst/>
          </a:prstGeom>
        </p:spPr>
        <p:txBody>
          <a:bodyPr anchorCtr="0" anchor="t" bIns="91425" lIns="91425" rIns="91425" wrap="square" tIns="91425"/>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65" name="Shape 6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66" name="Shape 66"/>
        <p:cNvGrpSpPr/>
        <p:nvPr/>
      </p:nvGrpSpPr>
      <p:grpSpPr>
        <a:xfrm>
          <a:off x="0" y="0"/>
          <a:ext cx="0" cy="0"/>
          <a:chOff x="0" y="0"/>
          <a:chExt cx="0" cy="0"/>
        </a:xfrm>
      </p:grpSpPr>
      <p:sp>
        <p:nvSpPr>
          <p:cNvPr id="67" name="Shape 67"/>
          <p:cNvSpPr/>
          <p:nvPr/>
        </p:nvSpPr>
        <p:spPr>
          <a:xfrm>
            <a:off x="-50" y="2571900"/>
            <a:ext cx="9144000" cy="25716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68" name="Shape 68"/>
          <p:cNvSpPr txBox="1"/>
          <p:nvPr>
            <p:ph type="title"/>
          </p:nvPr>
        </p:nvSpPr>
        <p:spPr>
          <a:xfrm>
            <a:off x="311700" y="814800"/>
            <a:ext cx="8571300" cy="942000"/>
          </a:xfrm>
          <a:prstGeom prst="rect">
            <a:avLst/>
          </a:prstGeom>
        </p:spPr>
        <p:txBody>
          <a:bodyPr anchorCtr="0" anchor="ctr" bIns="91425" lIns="91425" rIns="91425" wrap="square" tIns="91425"/>
          <a:lstStyle>
            <a:lvl1pPr lvl="0" rtl="0" algn="ctr">
              <a:spcBef>
                <a:spcPts val="0"/>
              </a:spcBef>
              <a:buSzPts val="3600"/>
              <a:buNone/>
              <a:defRPr/>
            </a:lvl1pPr>
            <a:lvl2pPr lvl="1" rtl="0" algn="ctr">
              <a:spcBef>
                <a:spcPts val="0"/>
              </a:spcBef>
              <a:buSzPts val="3600"/>
              <a:buNone/>
              <a:defRPr/>
            </a:lvl2pPr>
            <a:lvl3pPr lvl="2" rtl="0" algn="ctr">
              <a:spcBef>
                <a:spcPts val="0"/>
              </a:spcBef>
              <a:buSzPts val="3600"/>
              <a:buNone/>
              <a:defRPr/>
            </a:lvl3pPr>
            <a:lvl4pPr lvl="3" rtl="0" algn="ctr">
              <a:spcBef>
                <a:spcPts val="0"/>
              </a:spcBef>
              <a:buSzPts val="3600"/>
              <a:buNone/>
              <a:defRPr/>
            </a:lvl4pPr>
            <a:lvl5pPr lvl="4" rtl="0" algn="ctr">
              <a:spcBef>
                <a:spcPts val="0"/>
              </a:spcBef>
              <a:buSzPts val="3600"/>
              <a:buNone/>
              <a:defRPr/>
            </a:lvl5pPr>
            <a:lvl6pPr lvl="5" rtl="0" algn="ctr">
              <a:spcBef>
                <a:spcPts val="0"/>
              </a:spcBef>
              <a:buSzPts val="3600"/>
              <a:buNone/>
              <a:defRPr/>
            </a:lvl6pPr>
            <a:lvl7pPr lvl="6" rtl="0" algn="ctr">
              <a:spcBef>
                <a:spcPts val="0"/>
              </a:spcBef>
              <a:buSzPts val="3600"/>
              <a:buNone/>
              <a:defRPr/>
            </a:lvl7pPr>
            <a:lvl8pPr lvl="7" rtl="0" algn="ctr">
              <a:spcBef>
                <a:spcPts val="0"/>
              </a:spcBef>
              <a:buSzPts val="3600"/>
              <a:buNone/>
              <a:defRPr/>
            </a:lvl8pPr>
            <a:lvl9pPr lvl="8" rtl="0" algn="ctr">
              <a:spcBef>
                <a:spcPts val="0"/>
              </a:spcBef>
              <a:buSzPts val="3600"/>
              <a:buNone/>
              <a:defRPr/>
            </a:lvl9pPr>
          </a:lstStyle>
          <a:p/>
        </p:txBody>
      </p:sp>
      <p:sp>
        <p:nvSpPr>
          <p:cNvPr id="69" name="Shape 6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70" name="Shape 70"/>
        <p:cNvGrpSpPr/>
        <p:nvPr/>
      </p:nvGrpSpPr>
      <p:grpSpPr>
        <a:xfrm>
          <a:off x="0" y="0"/>
          <a:ext cx="0" cy="0"/>
          <a:chOff x="0" y="0"/>
          <a:chExt cx="0" cy="0"/>
        </a:xfrm>
      </p:grpSpPr>
      <p:sp>
        <p:nvSpPr>
          <p:cNvPr id="71" name="Shape 71"/>
          <p:cNvSpPr/>
          <p:nvPr/>
        </p:nvSpPr>
        <p:spPr>
          <a:xfrm>
            <a:off x="-75" y="5045700"/>
            <a:ext cx="9144000" cy="978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72" name="Shape 72"/>
          <p:cNvSpPr txBox="1"/>
          <p:nvPr>
            <p:ph type="title"/>
          </p:nvPr>
        </p:nvSpPr>
        <p:spPr>
          <a:xfrm>
            <a:off x="311700" y="445025"/>
            <a:ext cx="8520600" cy="707400"/>
          </a:xfrm>
          <a:prstGeom prst="rect">
            <a:avLst/>
          </a:prstGeom>
        </p:spPr>
        <p:txBody>
          <a:bodyPr anchorCtr="0" anchor="t" bIns="91425" lIns="91425" rIns="91425" wrap="square" tIns="91425"/>
          <a:lstStyle>
            <a:lvl1pPr lvl="0" rtl="0">
              <a:spcBef>
                <a:spcPts val="0"/>
              </a:spcBef>
              <a:buSzPts val="3600"/>
              <a:buNone/>
              <a:defRPr/>
            </a:lvl1pPr>
            <a:lvl2pPr lvl="1" rtl="0">
              <a:spcBef>
                <a:spcPts val="0"/>
              </a:spcBef>
              <a:buSzPts val="3600"/>
              <a:buNone/>
              <a:defRPr/>
            </a:lvl2pPr>
            <a:lvl3pPr lvl="2" rtl="0">
              <a:spcBef>
                <a:spcPts val="0"/>
              </a:spcBef>
              <a:buSzPts val="3600"/>
              <a:buNone/>
              <a:defRPr/>
            </a:lvl3pPr>
            <a:lvl4pPr lvl="3" rtl="0">
              <a:spcBef>
                <a:spcPts val="0"/>
              </a:spcBef>
              <a:buSzPts val="3600"/>
              <a:buNone/>
              <a:defRPr/>
            </a:lvl4pPr>
            <a:lvl5pPr lvl="4" rtl="0">
              <a:spcBef>
                <a:spcPts val="0"/>
              </a:spcBef>
              <a:buSzPts val="3600"/>
              <a:buNone/>
              <a:defRPr/>
            </a:lvl5pPr>
            <a:lvl6pPr lvl="5" rtl="0">
              <a:spcBef>
                <a:spcPts val="0"/>
              </a:spcBef>
              <a:buSzPts val="3600"/>
              <a:buNone/>
              <a:defRPr/>
            </a:lvl6pPr>
            <a:lvl7pPr lvl="6" rtl="0">
              <a:spcBef>
                <a:spcPts val="0"/>
              </a:spcBef>
              <a:buSzPts val="3600"/>
              <a:buNone/>
              <a:defRPr/>
            </a:lvl7pPr>
            <a:lvl8pPr lvl="7" rtl="0">
              <a:spcBef>
                <a:spcPts val="0"/>
              </a:spcBef>
              <a:buSzPts val="3600"/>
              <a:buNone/>
              <a:defRPr/>
            </a:lvl8pPr>
            <a:lvl9pPr lvl="8" rtl="0">
              <a:spcBef>
                <a:spcPts val="0"/>
              </a:spcBef>
              <a:buSzPts val="3600"/>
              <a:buNone/>
              <a:defRPr/>
            </a:lvl9pPr>
          </a:lstStyle>
          <a:p/>
        </p:txBody>
      </p:sp>
      <p:sp>
        <p:nvSpPr>
          <p:cNvPr id="73" name="Shape 73"/>
          <p:cNvSpPr txBox="1"/>
          <p:nvPr>
            <p:ph idx="1" type="body"/>
          </p:nvPr>
        </p:nvSpPr>
        <p:spPr>
          <a:xfrm>
            <a:off x="311700" y="1266325"/>
            <a:ext cx="8520600" cy="3302700"/>
          </a:xfrm>
          <a:prstGeom prst="rect">
            <a:avLst/>
          </a:prstGeom>
        </p:spPr>
        <p:txBody>
          <a:bodyPr anchorCtr="0" anchor="t"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74" name="Shape 7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707400"/>
          </a:xfrm>
          <a:prstGeom prst="rect">
            <a:avLst/>
          </a:prstGeom>
        </p:spPr>
        <p:txBody>
          <a:bodyPr anchorCtr="0" anchor="t" bIns="91425" lIns="91425" rIns="91425" wrap="square" tIns="91425"/>
          <a:lstStyle>
            <a:lvl1pPr lvl="0" rtl="0">
              <a:spcBef>
                <a:spcPts val="0"/>
              </a:spcBef>
              <a:buSzPts val="3600"/>
              <a:buNone/>
              <a:defRPr/>
            </a:lvl1pPr>
            <a:lvl2pPr lvl="1" rtl="0">
              <a:spcBef>
                <a:spcPts val="0"/>
              </a:spcBef>
              <a:buSzPts val="3600"/>
              <a:buNone/>
              <a:defRPr/>
            </a:lvl2pPr>
            <a:lvl3pPr lvl="2" rtl="0">
              <a:spcBef>
                <a:spcPts val="0"/>
              </a:spcBef>
              <a:buSzPts val="3600"/>
              <a:buNone/>
              <a:defRPr/>
            </a:lvl3pPr>
            <a:lvl4pPr lvl="3" rtl="0">
              <a:spcBef>
                <a:spcPts val="0"/>
              </a:spcBef>
              <a:buSzPts val="3600"/>
              <a:buNone/>
              <a:defRPr/>
            </a:lvl4pPr>
            <a:lvl5pPr lvl="4" rtl="0">
              <a:spcBef>
                <a:spcPts val="0"/>
              </a:spcBef>
              <a:buSzPts val="3600"/>
              <a:buNone/>
              <a:defRPr/>
            </a:lvl5pPr>
            <a:lvl6pPr lvl="5" rtl="0">
              <a:spcBef>
                <a:spcPts val="0"/>
              </a:spcBef>
              <a:buSzPts val="3600"/>
              <a:buNone/>
              <a:defRPr/>
            </a:lvl6pPr>
            <a:lvl7pPr lvl="6" rtl="0">
              <a:spcBef>
                <a:spcPts val="0"/>
              </a:spcBef>
              <a:buSzPts val="3600"/>
              <a:buNone/>
              <a:defRPr/>
            </a:lvl7pPr>
            <a:lvl8pPr lvl="7" rtl="0">
              <a:spcBef>
                <a:spcPts val="0"/>
              </a:spcBef>
              <a:buSzPts val="3600"/>
              <a:buNone/>
              <a:defRPr/>
            </a:lvl8pPr>
            <a:lvl9pPr lvl="8" rtl="0">
              <a:spcBef>
                <a:spcPts val="0"/>
              </a:spcBef>
              <a:buSzPts val="3600"/>
              <a:buNone/>
              <a:defRPr/>
            </a:lvl9pPr>
          </a:lstStyle>
          <a:p/>
        </p:txBody>
      </p:sp>
      <p:sp>
        <p:nvSpPr>
          <p:cNvPr id="77" name="Shape 77"/>
          <p:cNvSpPr txBox="1"/>
          <p:nvPr>
            <p:ph idx="1" type="body"/>
          </p:nvPr>
        </p:nvSpPr>
        <p:spPr>
          <a:xfrm>
            <a:off x="311700" y="1266175"/>
            <a:ext cx="3999900" cy="33027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78" name="Shape 78"/>
          <p:cNvSpPr txBox="1"/>
          <p:nvPr>
            <p:ph idx="2" type="body"/>
          </p:nvPr>
        </p:nvSpPr>
        <p:spPr>
          <a:xfrm>
            <a:off x="4832400" y="1266175"/>
            <a:ext cx="3999900" cy="33027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79" name="Shape 7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707400"/>
          </a:xfrm>
          <a:prstGeom prst="rect">
            <a:avLst/>
          </a:prstGeom>
        </p:spPr>
        <p:txBody>
          <a:bodyPr anchorCtr="0" anchor="t" bIns="91425" lIns="91425" rIns="91425" wrap="square" tIns="91425"/>
          <a:lstStyle>
            <a:lvl1pPr lvl="0" rtl="0">
              <a:spcBef>
                <a:spcPts val="0"/>
              </a:spcBef>
              <a:buSzPts val="3600"/>
              <a:buNone/>
              <a:defRPr/>
            </a:lvl1pPr>
            <a:lvl2pPr lvl="1" rtl="0">
              <a:spcBef>
                <a:spcPts val="0"/>
              </a:spcBef>
              <a:buSzPts val="3600"/>
              <a:buNone/>
              <a:defRPr/>
            </a:lvl2pPr>
            <a:lvl3pPr lvl="2" rtl="0">
              <a:spcBef>
                <a:spcPts val="0"/>
              </a:spcBef>
              <a:buSzPts val="3600"/>
              <a:buNone/>
              <a:defRPr/>
            </a:lvl3pPr>
            <a:lvl4pPr lvl="3" rtl="0">
              <a:spcBef>
                <a:spcPts val="0"/>
              </a:spcBef>
              <a:buSzPts val="3600"/>
              <a:buNone/>
              <a:defRPr/>
            </a:lvl4pPr>
            <a:lvl5pPr lvl="4" rtl="0">
              <a:spcBef>
                <a:spcPts val="0"/>
              </a:spcBef>
              <a:buSzPts val="3600"/>
              <a:buNone/>
              <a:defRPr/>
            </a:lvl5pPr>
            <a:lvl6pPr lvl="5" rtl="0">
              <a:spcBef>
                <a:spcPts val="0"/>
              </a:spcBef>
              <a:buSzPts val="3600"/>
              <a:buNone/>
              <a:defRPr/>
            </a:lvl6pPr>
            <a:lvl7pPr lvl="6" rtl="0">
              <a:spcBef>
                <a:spcPts val="0"/>
              </a:spcBef>
              <a:buSzPts val="3600"/>
              <a:buNone/>
              <a:defRPr/>
            </a:lvl7pPr>
            <a:lvl8pPr lvl="7" rtl="0">
              <a:spcBef>
                <a:spcPts val="0"/>
              </a:spcBef>
              <a:buSzPts val="3600"/>
              <a:buNone/>
              <a:defRPr/>
            </a:lvl8pPr>
            <a:lvl9pPr lvl="8" rtl="0">
              <a:spcBef>
                <a:spcPts val="0"/>
              </a:spcBef>
              <a:buSzPts val="3600"/>
              <a:buNone/>
              <a:defRPr/>
            </a:lvl9pPr>
          </a:lstStyle>
          <a:p/>
        </p:txBody>
      </p:sp>
      <p:sp>
        <p:nvSpPr>
          <p:cNvPr id="82" name="Shape 8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83" name="Shape 83"/>
        <p:cNvGrpSpPr/>
        <p:nvPr/>
      </p:nvGrpSpPr>
      <p:grpSpPr>
        <a:xfrm>
          <a:off x="0" y="0"/>
          <a:ext cx="0" cy="0"/>
          <a:chOff x="0" y="0"/>
          <a:chExt cx="0" cy="0"/>
        </a:xfrm>
      </p:grpSpPr>
      <p:sp>
        <p:nvSpPr>
          <p:cNvPr id="84" name="Shape 84"/>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ts val="2400"/>
              <a:buNone/>
              <a:defRPr sz="2400"/>
            </a:lvl1pPr>
            <a:lvl2pPr lvl="1" rtl="0">
              <a:spcBef>
                <a:spcPts val="0"/>
              </a:spcBef>
              <a:buSzPts val="2400"/>
              <a:buNone/>
              <a:defRPr sz="2400"/>
            </a:lvl2pPr>
            <a:lvl3pPr lvl="2" rtl="0">
              <a:spcBef>
                <a:spcPts val="0"/>
              </a:spcBef>
              <a:buSzPts val="2400"/>
              <a:buNone/>
              <a:defRPr sz="2400"/>
            </a:lvl3pPr>
            <a:lvl4pPr lvl="3" rtl="0">
              <a:spcBef>
                <a:spcPts val="0"/>
              </a:spcBef>
              <a:buSzPts val="2400"/>
              <a:buNone/>
              <a:defRPr sz="2400"/>
            </a:lvl4pPr>
            <a:lvl5pPr lvl="4" rtl="0">
              <a:spcBef>
                <a:spcPts val="0"/>
              </a:spcBef>
              <a:buSzPts val="2400"/>
              <a:buNone/>
              <a:defRPr sz="2400"/>
            </a:lvl5pPr>
            <a:lvl6pPr lvl="5" rtl="0">
              <a:spcBef>
                <a:spcPts val="0"/>
              </a:spcBef>
              <a:buSzPts val="2400"/>
              <a:buNone/>
              <a:defRPr sz="2400"/>
            </a:lvl6pPr>
            <a:lvl7pPr lvl="6" rtl="0">
              <a:spcBef>
                <a:spcPts val="0"/>
              </a:spcBef>
              <a:buSzPts val="2400"/>
              <a:buNone/>
              <a:defRPr sz="2400"/>
            </a:lvl7pPr>
            <a:lvl8pPr lvl="7" rtl="0">
              <a:spcBef>
                <a:spcPts val="0"/>
              </a:spcBef>
              <a:buSzPts val="2400"/>
              <a:buNone/>
              <a:defRPr sz="2400"/>
            </a:lvl8pPr>
            <a:lvl9pPr lvl="8" rtl="0">
              <a:spcBef>
                <a:spcPts val="0"/>
              </a:spcBef>
              <a:buSzPts val="2400"/>
              <a:buNone/>
              <a:defRPr sz="2400"/>
            </a:lvl9pPr>
          </a:lstStyle>
          <a:p/>
        </p:txBody>
      </p:sp>
      <p:sp>
        <p:nvSpPr>
          <p:cNvPr id="85" name="Shape 85"/>
          <p:cNvSpPr txBox="1"/>
          <p:nvPr>
            <p:ph idx="1" type="body"/>
          </p:nvPr>
        </p:nvSpPr>
        <p:spPr>
          <a:xfrm>
            <a:off x="311700" y="1389600"/>
            <a:ext cx="2808000" cy="3179400"/>
          </a:xfrm>
          <a:prstGeom prst="rect">
            <a:avLst/>
          </a:prstGeom>
        </p:spPr>
        <p:txBody>
          <a:bodyPr anchorCtr="0" anchor="t" bIns="91425" lIns="91425" rIns="91425" wrap="square" tIns="91425"/>
          <a:lstStyle>
            <a:lvl1pPr lvl="0" rtl="0">
              <a:spcBef>
                <a:spcPts val="0"/>
              </a:spcBef>
              <a:buSzPts val="1200"/>
              <a:buChar char="●"/>
              <a:defRPr sz="12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86" name="Shape 8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6"/>
        </a:solidFill>
      </p:bgPr>
    </p:bg>
    <p:spTree>
      <p:nvGrpSpPr>
        <p:cNvPr id="87" name="Shape 87"/>
        <p:cNvGrpSpPr/>
        <p:nvPr/>
      </p:nvGrpSpPr>
      <p:grpSpPr>
        <a:xfrm>
          <a:off x="0" y="0"/>
          <a:ext cx="0" cy="0"/>
          <a:chOff x="0" y="0"/>
          <a:chExt cx="0" cy="0"/>
        </a:xfrm>
      </p:grpSpPr>
      <p:sp>
        <p:nvSpPr>
          <p:cNvPr id="88" name="Shape 88"/>
          <p:cNvSpPr txBox="1"/>
          <p:nvPr>
            <p:ph type="title"/>
          </p:nvPr>
        </p:nvSpPr>
        <p:spPr>
          <a:xfrm>
            <a:off x="490250" y="526350"/>
            <a:ext cx="5613600" cy="4090800"/>
          </a:xfrm>
          <a:prstGeom prst="rect">
            <a:avLst/>
          </a:prstGeom>
        </p:spPr>
        <p:txBody>
          <a:bodyPr anchorCtr="0" anchor="ctr" bIns="91425" lIns="91425" rIns="91425" wrap="square" tIns="91425"/>
          <a:lstStyle>
            <a:lvl1pPr lvl="0" rtl="0">
              <a:spcBef>
                <a:spcPts val="0"/>
              </a:spcBef>
              <a:buClr>
                <a:schemeClr val="dk2"/>
              </a:buClr>
              <a:buSzPts val="5400"/>
              <a:buNone/>
              <a:defRPr b="0" sz="5400">
                <a:solidFill>
                  <a:schemeClr val="dk2"/>
                </a:solidFill>
              </a:defRPr>
            </a:lvl1pPr>
            <a:lvl2pPr lvl="1" rtl="0">
              <a:spcBef>
                <a:spcPts val="0"/>
              </a:spcBef>
              <a:buClr>
                <a:schemeClr val="dk2"/>
              </a:buClr>
              <a:buSzPts val="5400"/>
              <a:buNone/>
              <a:defRPr b="0" sz="5400">
                <a:solidFill>
                  <a:schemeClr val="dk2"/>
                </a:solidFill>
              </a:defRPr>
            </a:lvl2pPr>
            <a:lvl3pPr lvl="2" rtl="0">
              <a:spcBef>
                <a:spcPts val="0"/>
              </a:spcBef>
              <a:buClr>
                <a:schemeClr val="dk2"/>
              </a:buClr>
              <a:buSzPts val="5400"/>
              <a:buNone/>
              <a:defRPr b="0" sz="5400">
                <a:solidFill>
                  <a:schemeClr val="dk2"/>
                </a:solidFill>
              </a:defRPr>
            </a:lvl3pPr>
            <a:lvl4pPr lvl="3" rtl="0">
              <a:spcBef>
                <a:spcPts val="0"/>
              </a:spcBef>
              <a:buClr>
                <a:schemeClr val="dk2"/>
              </a:buClr>
              <a:buSzPts val="5400"/>
              <a:buNone/>
              <a:defRPr b="0" sz="5400">
                <a:solidFill>
                  <a:schemeClr val="dk2"/>
                </a:solidFill>
              </a:defRPr>
            </a:lvl4pPr>
            <a:lvl5pPr lvl="4" rtl="0">
              <a:spcBef>
                <a:spcPts val="0"/>
              </a:spcBef>
              <a:buClr>
                <a:schemeClr val="dk2"/>
              </a:buClr>
              <a:buSzPts val="5400"/>
              <a:buNone/>
              <a:defRPr b="0" sz="5400">
                <a:solidFill>
                  <a:schemeClr val="dk2"/>
                </a:solidFill>
              </a:defRPr>
            </a:lvl5pPr>
            <a:lvl6pPr lvl="5" rtl="0">
              <a:spcBef>
                <a:spcPts val="0"/>
              </a:spcBef>
              <a:buClr>
                <a:schemeClr val="dk2"/>
              </a:buClr>
              <a:buSzPts val="5400"/>
              <a:buNone/>
              <a:defRPr b="0" sz="5400">
                <a:solidFill>
                  <a:schemeClr val="dk2"/>
                </a:solidFill>
              </a:defRPr>
            </a:lvl6pPr>
            <a:lvl7pPr lvl="6" rtl="0">
              <a:spcBef>
                <a:spcPts val="0"/>
              </a:spcBef>
              <a:buClr>
                <a:schemeClr val="dk2"/>
              </a:buClr>
              <a:buSzPts val="5400"/>
              <a:buNone/>
              <a:defRPr b="0" sz="5400">
                <a:solidFill>
                  <a:schemeClr val="dk2"/>
                </a:solidFill>
              </a:defRPr>
            </a:lvl7pPr>
            <a:lvl8pPr lvl="7" rtl="0">
              <a:spcBef>
                <a:spcPts val="0"/>
              </a:spcBef>
              <a:buClr>
                <a:schemeClr val="dk2"/>
              </a:buClr>
              <a:buSzPts val="5400"/>
              <a:buNone/>
              <a:defRPr b="0" sz="5400">
                <a:solidFill>
                  <a:schemeClr val="dk2"/>
                </a:solidFill>
              </a:defRPr>
            </a:lvl8pPr>
            <a:lvl9pPr lvl="8" rtl="0">
              <a:spcBef>
                <a:spcPts val="0"/>
              </a:spcBef>
              <a:buClr>
                <a:schemeClr val="dk2"/>
              </a:buClr>
              <a:buSzPts val="5400"/>
              <a:buNone/>
              <a:defRPr b="0" sz="5400">
                <a:solidFill>
                  <a:schemeClr val="dk2"/>
                </a:solidFill>
              </a:defRPr>
            </a:lvl9pPr>
          </a:lstStyle>
          <a:p/>
        </p:txBody>
      </p:sp>
      <p:sp>
        <p:nvSpPr>
          <p:cNvPr id="89" name="Shape 8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0" name="Shape 90"/>
        <p:cNvGrpSpPr/>
        <p:nvPr/>
      </p:nvGrpSpPr>
      <p:grpSpPr>
        <a:xfrm>
          <a:off x="0" y="0"/>
          <a:ext cx="0" cy="0"/>
          <a:chOff x="0" y="0"/>
          <a:chExt cx="0" cy="0"/>
        </a:xfrm>
      </p:grpSpPr>
      <p:sp>
        <p:nvSpPr>
          <p:cNvPr id="91" name="Shape 91"/>
          <p:cNvSpPr/>
          <p:nvPr/>
        </p:nvSpPr>
        <p:spPr>
          <a:xfrm>
            <a:off x="4572000" y="0"/>
            <a:ext cx="4572000" cy="51435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92" name="Shape 92"/>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93" name="Shape 93"/>
          <p:cNvSpPr txBox="1"/>
          <p:nvPr>
            <p:ph type="title"/>
          </p:nvPr>
        </p:nvSpPr>
        <p:spPr>
          <a:xfrm>
            <a:off x="265500" y="1039675"/>
            <a:ext cx="4045200" cy="1675800"/>
          </a:xfrm>
          <a:prstGeom prst="rect">
            <a:avLst/>
          </a:prstGeom>
        </p:spPr>
        <p:txBody>
          <a:bodyPr anchorCtr="0" anchor="b" bIns="91425" lIns="91425" rIns="91425" wrap="square" tIns="91425"/>
          <a:lstStyle>
            <a:lvl1pPr lvl="0" rtl="0" algn="ctr">
              <a:spcBef>
                <a:spcPts val="0"/>
              </a:spcBef>
              <a:buSzPts val="4200"/>
              <a:buNone/>
              <a:defRPr sz="4200"/>
            </a:lvl1pPr>
            <a:lvl2pPr lvl="1" rtl="0" algn="ctr">
              <a:spcBef>
                <a:spcPts val="0"/>
              </a:spcBef>
              <a:buSzPts val="4200"/>
              <a:buNone/>
              <a:defRPr sz="4200"/>
            </a:lvl2pPr>
            <a:lvl3pPr lvl="2" rtl="0" algn="ctr">
              <a:spcBef>
                <a:spcPts val="0"/>
              </a:spcBef>
              <a:buSzPts val="4200"/>
              <a:buNone/>
              <a:defRPr sz="4200"/>
            </a:lvl3pPr>
            <a:lvl4pPr lvl="3" rtl="0" algn="ctr">
              <a:spcBef>
                <a:spcPts val="0"/>
              </a:spcBef>
              <a:buSzPts val="4200"/>
              <a:buNone/>
              <a:defRPr sz="4200"/>
            </a:lvl4pPr>
            <a:lvl5pPr lvl="4" rtl="0" algn="ctr">
              <a:spcBef>
                <a:spcPts val="0"/>
              </a:spcBef>
              <a:buSzPts val="4200"/>
              <a:buNone/>
              <a:defRPr sz="4200"/>
            </a:lvl5pPr>
            <a:lvl6pPr lvl="5" rtl="0" algn="ctr">
              <a:spcBef>
                <a:spcPts val="0"/>
              </a:spcBef>
              <a:buSzPts val="4200"/>
              <a:buNone/>
              <a:defRPr sz="4200"/>
            </a:lvl6pPr>
            <a:lvl7pPr lvl="6" rtl="0" algn="ctr">
              <a:spcBef>
                <a:spcPts val="0"/>
              </a:spcBef>
              <a:buSzPts val="4200"/>
              <a:buNone/>
              <a:defRPr sz="4200"/>
            </a:lvl7pPr>
            <a:lvl8pPr lvl="7" rtl="0" algn="ctr">
              <a:spcBef>
                <a:spcPts val="0"/>
              </a:spcBef>
              <a:buSzPts val="4200"/>
              <a:buNone/>
              <a:defRPr sz="4200"/>
            </a:lvl8pPr>
            <a:lvl9pPr lvl="8" rtl="0" algn="ctr">
              <a:spcBef>
                <a:spcPts val="0"/>
              </a:spcBef>
              <a:buSzPts val="4200"/>
              <a:buNone/>
              <a:defRPr sz="4200"/>
            </a:lvl9pPr>
          </a:lstStyle>
          <a:p/>
        </p:txBody>
      </p:sp>
      <p:sp>
        <p:nvSpPr>
          <p:cNvPr id="94" name="Shape 94"/>
          <p:cNvSpPr txBox="1"/>
          <p:nvPr>
            <p:ph idx="1" type="subTitle"/>
          </p:nvPr>
        </p:nvSpPr>
        <p:spPr>
          <a:xfrm>
            <a:off x="265500" y="27268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5" name="Shape 95"/>
          <p:cNvSpPr txBox="1"/>
          <p:nvPr>
            <p:ph idx="2" type="body"/>
          </p:nvPr>
        </p:nvSpPr>
        <p:spPr>
          <a:xfrm>
            <a:off x="4939500" y="724200"/>
            <a:ext cx="3837000" cy="3695100"/>
          </a:xfrm>
          <a:prstGeom prst="rect">
            <a:avLst/>
          </a:prstGeom>
        </p:spPr>
        <p:txBody>
          <a:bodyPr anchorCtr="0" anchor="ctr" bIns="91425" lIns="91425" rIns="91425" wrap="square" tIns="91425"/>
          <a:lstStyle>
            <a:lvl1pPr lvl="0" rtl="0">
              <a:spcBef>
                <a:spcPts val="0"/>
              </a:spcBef>
              <a:buClr>
                <a:schemeClr val="lt1"/>
              </a:buClr>
              <a:buSzPts val="1800"/>
              <a:buChar char="●"/>
              <a:defRPr>
                <a:solidFill>
                  <a:schemeClr val="lt1"/>
                </a:solidFill>
              </a:defRPr>
            </a:lvl1pPr>
            <a:lvl2pPr lvl="1" rtl="0">
              <a:spcBef>
                <a:spcPts val="0"/>
              </a:spcBef>
              <a:buClr>
                <a:schemeClr val="lt1"/>
              </a:buClr>
              <a:buSzPts val="1400"/>
              <a:buChar char="○"/>
              <a:defRPr>
                <a:solidFill>
                  <a:schemeClr val="lt1"/>
                </a:solidFill>
              </a:defRPr>
            </a:lvl2pPr>
            <a:lvl3pPr lvl="2" rtl="0">
              <a:spcBef>
                <a:spcPts val="0"/>
              </a:spcBef>
              <a:buClr>
                <a:schemeClr val="lt1"/>
              </a:buClr>
              <a:buSzPts val="1400"/>
              <a:buChar char="■"/>
              <a:defRPr>
                <a:solidFill>
                  <a:schemeClr val="lt1"/>
                </a:solidFill>
              </a:defRPr>
            </a:lvl3pPr>
            <a:lvl4pPr lvl="3" rtl="0">
              <a:spcBef>
                <a:spcPts val="0"/>
              </a:spcBef>
              <a:buClr>
                <a:schemeClr val="lt1"/>
              </a:buClr>
              <a:buSzPts val="1400"/>
              <a:buChar char="●"/>
              <a:defRPr>
                <a:solidFill>
                  <a:schemeClr val="lt1"/>
                </a:solidFill>
              </a:defRPr>
            </a:lvl4pPr>
            <a:lvl5pPr lvl="4" rtl="0">
              <a:spcBef>
                <a:spcPts val="0"/>
              </a:spcBef>
              <a:buClr>
                <a:schemeClr val="lt1"/>
              </a:buClr>
              <a:buSzPts val="1400"/>
              <a:buChar char="○"/>
              <a:defRPr>
                <a:solidFill>
                  <a:schemeClr val="lt1"/>
                </a:solidFill>
              </a:defRPr>
            </a:lvl5pPr>
            <a:lvl6pPr lvl="5" rtl="0">
              <a:spcBef>
                <a:spcPts val="0"/>
              </a:spcBef>
              <a:buClr>
                <a:schemeClr val="lt1"/>
              </a:buClr>
              <a:buSzPts val="1400"/>
              <a:buChar char="■"/>
              <a:defRPr>
                <a:solidFill>
                  <a:schemeClr val="lt1"/>
                </a:solidFill>
              </a:defRPr>
            </a:lvl6pPr>
            <a:lvl7pPr lvl="6" rtl="0">
              <a:spcBef>
                <a:spcPts val="0"/>
              </a:spcBef>
              <a:buClr>
                <a:schemeClr val="lt1"/>
              </a:buClr>
              <a:buSzPts val="1400"/>
              <a:buChar char="●"/>
              <a:defRPr>
                <a:solidFill>
                  <a:schemeClr val="lt1"/>
                </a:solidFill>
              </a:defRPr>
            </a:lvl7pPr>
            <a:lvl8pPr lvl="7" rtl="0">
              <a:spcBef>
                <a:spcPts val="0"/>
              </a:spcBef>
              <a:buClr>
                <a:schemeClr val="lt1"/>
              </a:buClr>
              <a:buSzPts val="1400"/>
              <a:buChar char="○"/>
              <a:defRPr>
                <a:solidFill>
                  <a:schemeClr val="lt1"/>
                </a:solidFill>
              </a:defRPr>
            </a:lvl8pPr>
            <a:lvl9pPr lvl="8" rtl="0">
              <a:spcBef>
                <a:spcPts val="0"/>
              </a:spcBef>
              <a:buClr>
                <a:schemeClr val="lt1"/>
              </a:buClr>
              <a:buSzPts val="1400"/>
              <a:buChar char="■"/>
              <a:defRPr>
                <a:solidFill>
                  <a:schemeClr val="lt1"/>
                </a:solidFill>
              </a:defRPr>
            </a:lvl9pPr>
          </a:lstStyle>
          <a:p/>
        </p:txBody>
      </p:sp>
      <p:sp>
        <p:nvSpPr>
          <p:cNvPr id="96" name="Shape 9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7" name="Shape 97"/>
        <p:cNvGrpSpPr/>
        <p:nvPr/>
      </p:nvGrpSpPr>
      <p:grpSpPr>
        <a:xfrm>
          <a:off x="0" y="0"/>
          <a:ext cx="0" cy="0"/>
          <a:chOff x="0" y="0"/>
          <a:chExt cx="0" cy="0"/>
        </a:xfrm>
      </p:grpSpPr>
      <p:sp>
        <p:nvSpPr>
          <p:cNvPr id="98" name="Shape 98"/>
          <p:cNvSpPr txBox="1"/>
          <p:nvPr>
            <p:ph idx="1" type="body"/>
          </p:nvPr>
        </p:nvSpPr>
        <p:spPr>
          <a:xfrm>
            <a:off x="311700" y="4230725"/>
            <a:ext cx="5998800" cy="598800"/>
          </a:xfrm>
          <a:prstGeom prst="rect">
            <a:avLst/>
          </a:prstGeom>
        </p:spPr>
        <p:txBody>
          <a:bodyPr anchorCtr="0" anchor="ctr" bIns="91425" lIns="91425" rIns="91425" wrap="square" tIns="91425"/>
          <a:lstStyle>
            <a:lvl1pPr lvl="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99" name="Shape 9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00" name="Shape 100"/>
        <p:cNvGrpSpPr/>
        <p:nvPr/>
      </p:nvGrpSpPr>
      <p:grpSpPr>
        <a:xfrm>
          <a:off x="0" y="0"/>
          <a:ext cx="0" cy="0"/>
          <a:chOff x="0" y="0"/>
          <a:chExt cx="0" cy="0"/>
        </a:xfrm>
      </p:grpSpPr>
      <p:sp>
        <p:nvSpPr>
          <p:cNvPr id="101" name="Shape 101"/>
          <p:cNvSpPr/>
          <p:nvPr/>
        </p:nvSpPr>
        <p:spPr>
          <a:xfrm>
            <a:off x="-75"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02" name="Shape 102"/>
          <p:cNvSpPr txBox="1"/>
          <p:nvPr>
            <p:ph type="title"/>
          </p:nvPr>
        </p:nvSpPr>
        <p:spPr>
          <a:xfrm>
            <a:off x="311700" y="1304850"/>
            <a:ext cx="8520600" cy="1538400"/>
          </a:xfrm>
          <a:prstGeom prst="rect">
            <a:avLst/>
          </a:prstGeom>
        </p:spPr>
        <p:txBody>
          <a:bodyPr anchorCtr="0" anchor="ctr" bIns="91425" lIns="91425" rIns="91425" wrap="square" tIns="91425"/>
          <a:lstStyle>
            <a:lvl1pPr lvl="0" rtl="0" algn="ctr">
              <a:spcBef>
                <a:spcPts val="0"/>
              </a:spcBef>
              <a:buClr>
                <a:schemeClr val="accent3"/>
              </a:buClr>
              <a:buSzPts val="13000"/>
              <a:buNone/>
              <a:defRPr sz="13000">
                <a:solidFill>
                  <a:schemeClr val="accent3"/>
                </a:solidFill>
              </a:defRPr>
            </a:lvl1pPr>
            <a:lvl2pPr lvl="1" rtl="0" algn="ctr">
              <a:spcBef>
                <a:spcPts val="0"/>
              </a:spcBef>
              <a:buClr>
                <a:schemeClr val="accent3"/>
              </a:buClr>
              <a:buSzPts val="13000"/>
              <a:buNone/>
              <a:defRPr sz="13000">
                <a:solidFill>
                  <a:schemeClr val="accent3"/>
                </a:solidFill>
              </a:defRPr>
            </a:lvl2pPr>
            <a:lvl3pPr lvl="2" rtl="0" algn="ctr">
              <a:spcBef>
                <a:spcPts val="0"/>
              </a:spcBef>
              <a:buClr>
                <a:schemeClr val="accent3"/>
              </a:buClr>
              <a:buSzPts val="13000"/>
              <a:buNone/>
              <a:defRPr sz="13000">
                <a:solidFill>
                  <a:schemeClr val="accent3"/>
                </a:solidFill>
              </a:defRPr>
            </a:lvl3pPr>
            <a:lvl4pPr lvl="3" rtl="0" algn="ctr">
              <a:spcBef>
                <a:spcPts val="0"/>
              </a:spcBef>
              <a:buClr>
                <a:schemeClr val="accent3"/>
              </a:buClr>
              <a:buSzPts val="13000"/>
              <a:buNone/>
              <a:defRPr sz="13000">
                <a:solidFill>
                  <a:schemeClr val="accent3"/>
                </a:solidFill>
              </a:defRPr>
            </a:lvl4pPr>
            <a:lvl5pPr lvl="4" rtl="0" algn="ctr">
              <a:spcBef>
                <a:spcPts val="0"/>
              </a:spcBef>
              <a:buClr>
                <a:schemeClr val="accent3"/>
              </a:buClr>
              <a:buSzPts val="13000"/>
              <a:buNone/>
              <a:defRPr sz="13000">
                <a:solidFill>
                  <a:schemeClr val="accent3"/>
                </a:solidFill>
              </a:defRPr>
            </a:lvl5pPr>
            <a:lvl6pPr lvl="5" rtl="0" algn="ctr">
              <a:spcBef>
                <a:spcPts val="0"/>
              </a:spcBef>
              <a:buClr>
                <a:schemeClr val="accent3"/>
              </a:buClr>
              <a:buSzPts val="13000"/>
              <a:buNone/>
              <a:defRPr sz="13000">
                <a:solidFill>
                  <a:schemeClr val="accent3"/>
                </a:solidFill>
              </a:defRPr>
            </a:lvl6pPr>
            <a:lvl7pPr lvl="6" rtl="0" algn="ctr">
              <a:spcBef>
                <a:spcPts val="0"/>
              </a:spcBef>
              <a:buClr>
                <a:schemeClr val="accent3"/>
              </a:buClr>
              <a:buSzPts val="13000"/>
              <a:buNone/>
              <a:defRPr sz="13000">
                <a:solidFill>
                  <a:schemeClr val="accent3"/>
                </a:solidFill>
              </a:defRPr>
            </a:lvl7pPr>
            <a:lvl8pPr lvl="7" rtl="0" algn="ctr">
              <a:spcBef>
                <a:spcPts val="0"/>
              </a:spcBef>
              <a:buClr>
                <a:schemeClr val="accent3"/>
              </a:buClr>
              <a:buSzPts val="13000"/>
              <a:buNone/>
              <a:defRPr sz="13000">
                <a:solidFill>
                  <a:schemeClr val="accent3"/>
                </a:solidFill>
              </a:defRPr>
            </a:lvl8pPr>
            <a:lvl9pPr lvl="8" rtl="0" algn="ctr">
              <a:spcBef>
                <a:spcPts val="0"/>
              </a:spcBef>
              <a:buClr>
                <a:schemeClr val="accent3"/>
              </a:buClr>
              <a:buSzPts val="13000"/>
              <a:buNone/>
              <a:defRPr sz="13000">
                <a:solidFill>
                  <a:schemeClr val="accent3"/>
                </a:solidFill>
              </a:defRPr>
            </a:lvl9pPr>
          </a:lstStyle>
          <a:p/>
        </p:txBody>
      </p:sp>
      <p:sp>
        <p:nvSpPr>
          <p:cNvPr id="103" name="Shape 103"/>
          <p:cNvSpPr txBox="1"/>
          <p:nvPr>
            <p:ph idx="1" type="body"/>
          </p:nvPr>
        </p:nvSpPr>
        <p:spPr>
          <a:xfrm>
            <a:off x="311700" y="2995650"/>
            <a:ext cx="8520600" cy="1071600"/>
          </a:xfrm>
          <a:prstGeom prst="rect">
            <a:avLst/>
          </a:prstGeom>
        </p:spPr>
        <p:txBody>
          <a:bodyPr anchorCtr="0" anchor="t" bIns="91425" lIns="91425" rIns="91425" wrap="square" tIns="91425"/>
          <a:lstStyle>
            <a:lvl1pPr lvl="0" rtl="0" algn="ctr">
              <a:spcBef>
                <a:spcPts val="0"/>
              </a:spcBef>
              <a:buSzPts val="1800"/>
              <a:buChar char="●"/>
              <a:defRPr/>
            </a:lvl1pPr>
            <a:lvl2pPr lvl="1" rtl="0" algn="ctr">
              <a:spcBef>
                <a:spcPts val="0"/>
              </a:spcBef>
              <a:buSzPts val="1400"/>
              <a:buChar char="○"/>
              <a:defRPr/>
            </a:lvl2pPr>
            <a:lvl3pPr lvl="2" rtl="0" algn="ctr">
              <a:spcBef>
                <a:spcPts val="0"/>
              </a:spcBef>
              <a:buSzPts val="1400"/>
              <a:buChar char="■"/>
              <a:defRPr/>
            </a:lvl3pPr>
            <a:lvl4pPr lvl="3" rtl="0" algn="ctr">
              <a:spcBef>
                <a:spcPts val="0"/>
              </a:spcBef>
              <a:buSzPts val="1400"/>
              <a:buChar char="●"/>
              <a:defRPr/>
            </a:lvl4pPr>
            <a:lvl5pPr lvl="4" rtl="0" algn="ctr">
              <a:spcBef>
                <a:spcPts val="0"/>
              </a:spcBef>
              <a:buSzPts val="1400"/>
              <a:buChar char="○"/>
              <a:defRPr/>
            </a:lvl5pPr>
            <a:lvl6pPr lvl="5" rtl="0" algn="ctr">
              <a:spcBef>
                <a:spcPts val="0"/>
              </a:spcBef>
              <a:buSzPts val="1400"/>
              <a:buChar char="■"/>
              <a:defRPr/>
            </a:lvl6pPr>
            <a:lvl7pPr lvl="6" rtl="0" algn="ctr">
              <a:spcBef>
                <a:spcPts val="0"/>
              </a:spcBef>
              <a:buSzPts val="1400"/>
              <a:buChar char="●"/>
              <a:defRPr/>
            </a:lvl7pPr>
            <a:lvl8pPr lvl="7" rtl="0" algn="ctr">
              <a:spcBef>
                <a:spcPts val="0"/>
              </a:spcBef>
              <a:buSzPts val="1400"/>
              <a:buChar char="○"/>
              <a:defRPr/>
            </a:lvl8pPr>
            <a:lvl9pPr lvl="8" rtl="0" algn="ctr">
              <a:spcBef>
                <a:spcPts val="0"/>
              </a:spcBef>
              <a:buSzPts val="1400"/>
              <a:buChar char="■"/>
              <a:defRPr/>
            </a:lvl9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05" name="Shape 105"/>
        <p:cNvGrpSpPr/>
        <p:nvPr/>
      </p:nvGrpSpPr>
      <p:grpSpPr>
        <a:xfrm>
          <a:off x="0" y="0"/>
          <a:ext cx="0" cy="0"/>
          <a:chOff x="0" y="0"/>
          <a:chExt cx="0" cy="0"/>
        </a:xfrm>
      </p:grpSpPr>
      <p:sp>
        <p:nvSpPr>
          <p:cNvPr id="106" name="Shape 10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707400"/>
          </a:xfrm>
          <a:prstGeom prst="rect">
            <a:avLst/>
          </a:prstGeom>
          <a:noFill/>
          <a:ln>
            <a:noFill/>
          </a:ln>
        </p:spPr>
        <p:txBody>
          <a:bodyPr anchorCtr="0" anchor="t" bIns="91425" lIns="91425" rIns="91425" wrap="square" tIns="91425"/>
          <a:lstStyle>
            <a:lvl1pPr lvl="0" rt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rt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rt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rt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rt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rt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rt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rt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rt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52" name="Shape 52"/>
          <p:cNvSpPr txBox="1"/>
          <p:nvPr>
            <p:ph idx="1" type="body"/>
          </p:nvPr>
        </p:nvSpPr>
        <p:spPr>
          <a:xfrm>
            <a:off x="311700" y="1266325"/>
            <a:ext cx="8520600" cy="33027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ts val="1800"/>
              <a:buFont typeface="Open Sans"/>
              <a:buChar char="●"/>
              <a:defRPr sz="1800">
                <a:solidFill>
                  <a:schemeClr val="dk2"/>
                </a:solidFill>
                <a:latin typeface="Open Sans"/>
                <a:ea typeface="Open Sans"/>
                <a:cs typeface="Open Sans"/>
                <a:sym typeface="Open Sans"/>
              </a:defRPr>
            </a:lvl1pPr>
            <a:lvl2pPr lvl="1" rtl="0">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2pPr>
            <a:lvl3pPr lvl="2" rtl="0">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3pPr>
            <a:lvl4pPr lvl="3" rtl="0">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4pPr>
            <a:lvl5pPr lvl="4" rtl="0">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5pPr>
            <a:lvl6pPr lvl="5" rtl="0">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6pPr>
            <a:lvl7pPr lvl="6" rtl="0">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7pPr>
            <a:lvl8pPr lvl="7" rtl="0">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8pPr>
            <a:lvl9pPr lvl="8" rtl="0">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rt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ctrTitle"/>
          </p:nvPr>
        </p:nvSpPr>
        <p:spPr>
          <a:xfrm>
            <a:off x="1004125" y="1299589"/>
            <a:ext cx="7136700" cy="1022400"/>
          </a:xfrm>
          <a:prstGeom prst="rect">
            <a:avLst/>
          </a:prstGeom>
        </p:spPr>
        <p:txBody>
          <a:bodyPr anchorCtr="0" anchor="b" bIns="91425" lIns="91425" rIns="91425" wrap="square" tIns="91425">
            <a:noAutofit/>
          </a:bodyPr>
          <a:lstStyle/>
          <a:p>
            <a:pPr indent="0" lvl="0" marL="0" rtl="0">
              <a:spcBef>
                <a:spcPts val="0"/>
              </a:spcBef>
              <a:buNone/>
            </a:pPr>
            <a:r>
              <a:rPr lang="en"/>
              <a:t>102B Pilot Study</a:t>
            </a:r>
          </a:p>
        </p:txBody>
      </p:sp>
      <p:sp>
        <p:nvSpPr>
          <p:cNvPr id="112" name="Shape 112"/>
          <p:cNvSpPr txBox="1"/>
          <p:nvPr>
            <p:ph idx="1" type="subTitle"/>
          </p:nvPr>
        </p:nvSpPr>
        <p:spPr>
          <a:xfrm>
            <a:off x="2137225" y="2369639"/>
            <a:ext cx="4870500" cy="792600"/>
          </a:xfrm>
          <a:prstGeom prst="rect">
            <a:avLst/>
          </a:prstGeom>
        </p:spPr>
        <p:txBody>
          <a:bodyPr anchorCtr="0" anchor="t" bIns="91425" lIns="91425" rIns="91425" wrap="square" tIns="91425">
            <a:noAutofit/>
          </a:bodyPr>
          <a:lstStyle/>
          <a:p>
            <a:pPr indent="0" lvl="0" marL="0" rtl="0">
              <a:spcBef>
                <a:spcPts val="0"/>
              </a:spcBef>
              <a:buNone/>
            </a:pPr>
            <a:r>
              <a:rPr lang="en"/>
              <a:t>CHINWAG</a:t>
            </a:r>
          </a:p>
          <a:p>
            <a:pPr indent="0" lvl="0" marL="0" rtl="0">
              <a:spcBef>
                <a:spcPts val="0"/>
              </a:spcBef>
              <a:buNone/>
            </a:pPr>
            <a:r>
              <a:rPr lang="en"/>
              <a:t>Emma Bergman, Christian Gutierrez, Peter Louden, Cassie Qiu</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Goals/Hypotheses </a:t>
            </a:r>
          </a:p>
        </p:txBody>
      </p:sp>
      <p:sp>
        <p:nvSpPr>
          <p:cNvPr id="165" name="Shape 165"/>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17500" lvl="0" marL="457200" rtl="0">
              <a:lnSpc>
                <a:spcPct val="150000"/>
              </a:lnSpc>
              <a:spcBef>
                <a:spcPts val="0"/>
              </a:spcBef>
              <a:spcAft>
                <a:spcPts val="0"/>
              </a:spcAft>
              <a:buClr>
                <a:schemeClr val="dk1"/>
              </a:buClr>
              <a:buSzPts val="1400"/>
              <a:buChar char="❏"/>
            </a:pPr>
            <a:r>
              <a:rPr lang="en" sz="1400"/>
              <a:t>H1: The use of a non-personal compliment about superficial appearance or characteristics when first meeting a stranger of the opposite gender is effective in eliciting additional (comparably more) engagement (gestures, (non)verbal affirmations) or positive affect(smiling, laughing, open body language) over the course of an introductory conversation.  </a:t>
            </a:r>
          </a:p>
          <a:p>
            <a:pPr indent="-317500" lvl="0" marL="457200" rtl="0">
              <a:lnSpc>
                <a:spcPct val="150000"/>
              </a:lnSpc>
              <a:spcBef>
                <a:spcPts val="0"/>
              </a:spcBef>
              <a:spcAft>
                <a:spcPts val="0"/>
              </a:spcAft>
              <a:buClr>
                <a:schemeClr val="dk1"/>
              </a:buClr>
              <a:buSzPts val="1400"/>
              <a:buChar char="❏"/>
            </a:pPr>
            <a:r>
              <a:rPr lang="en" sz="1400"/>
              <a:t>H0: The use of a non-personal compliment about superficial appearance or characteristics when first meeting a stranger of the opposite gender is ineffective in eliciting additional (comparably more) engagement or positive affect* over the course of an introductory conversation. </a:t>
            </a:r>
            <a:br>
              <a:rPr lang="en" sz="1400"/>
            </a:b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Goals/Hypotheses </a:t>
            </a:r>
          </a:p>
        </p:txBody>
      </p:sp>
      <p:sp>
        <p:nvSpPr>
          <p:cNvPr id="171" name="Shape 171"/>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17500" lvl="0" marL="457200" rtl="0">
              <a:lnSpc>
                <a:spcPct val="150000"/>
              </a:lnSpc>
              <a:spcBef>
                <a:spcPts val="0"/>
              </a:spcBef>
              <a:spcAft>
                <a:spcPts val="0"/>
              </a:spcAft>
              <a:buClr>
                <a:schemeClr val="dk1"/>
              </a:buClr>
              <a:buSzPts val="1400"/>
              <a:buChar char="❏"/>
            </a:pPr>
            <a:r>
              <a:rPr lang="en" sz="1400"/>
              <a:t>H1: The use of a non-personal compliment about superficial appearance or characteristics when first meeting a stranger of the opposite gender is effective in eliciting additional (comparably more) engagement (gestures, (non)verbal affirmations) or positive affect(smiling, laughing, open body language) over the course of an introductory conversation.  </a:t>
            </a:r>
          </a:p>
          <a:p>
            <a:pPr indent="-317500" lvl="0" marL="457200" rtl="0">
              <a:lnSpc>
                <a:spcPct val="150000"/>
              </a:lnSpc>
              <a:spcBef>
                <a:spcPts val="0"/>
              </a:spcBef>
              <a:spcAft>
                <a:spcPts val="0"/>
              </a:spcAft>
              <a:buClr>
                <a:schemeClr val="dk1"/>
              </a:buClr>
              <a:buSzPts val="1400"/>
              <a:buChar char="❏"/>
            </a:pPr>
            <a:r>
              <a:rPr lang="en" sz="1400"/>
              <a:t>H0: The use of a non-personal compliment about superficial appearance or characteristics when first meeting a stranger of the opposite gender is ineffective in eliciting additional (comparably more) engagement or positive affect* over the course of an introductory conversation.  </a:t>
            </a:r>
          </a:p>
          <a:p>
            <a:pPr indent="-317500" lvl="0" marL="457200" rtl="0">
              <a:lnSpc>
                <a:spcPct val="150000"/>
              </a:lnSpc>
              <a:spcBef>
                <a:spcPts val="0"/>
              </a:spcBef>
              <a:spcAft>
                <a:spcPts val="0"/>
              </a:spcAft>
              <a:buClr>
                <a:schemeClr val="dk1"/>
              </a:buClr>
              <a:buSzPts val="1400"/>
              <a:buChar char="❏"/>
            </a:pPr>
            <a:r>
              <a:rPr lang="en" sz="1400"/>
              <a:t>H-Alternative: Rather than the use of a compliment, perceived attractiveness of the conversational partner will have the greatest impact on the relative engagement or positive affect among strangers. </a:t>
            </a:r>
            <a:br>
              <a:rPr lang="en" sz="1400"/>
            </a:b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292625"/>
            <a:ext cx="8520600" cy="707400"/>
          </a:xfrm>
          <a:prstGeom prst="rect">
            <a:avLst/>
          </a:prstGeom>
        </p:spPr>
        <p:txBody>
          <a:bodyPr anchorCtr="0" anchor="t" bIns="91425" lIns="91425" rIns="91425" wrap="square" tIns="91425">
            <a:noAutofit/>
          </a:bodyPr>
          <a:lstStyle/>
          <a:p>
            <a:pPr indent="0" lvl="0" marL="0">
              <a:spcBef>
                <a:spcPts val="0"/>
              </a:spcBef>
              <a:buNone/>
            </a:pPr>
            <a:r>
              <a:rPr lang="en"/>
              <a:t>The CHINWAG Approach</a:t>
            </a:r>
          </a:p>
        </p:txBody>
      </p:sp>
      <p:sp>
        <p:nvSpPr>
          <p:cNvPr id="177" name="Shape 177"/>
          <p:cNvSpPr txBox="1"/>
          <p:nvPr>
            <p:ph idx="1" type="body"/>
          </p:nvPr>
        </p:nvSpPr>
        <p:spPr>
          <a:xfrm>
            <a:off x="311700" y="913550"/>
            <a:ext cx="8520600" cy="4043100"/>
          </a:xfrm>
          <a:prstGeom prst="rect">
            <a:avLst/>
          </a:prstGeom>
        </p:spPr>
        <p:txBody>
          <a:bodyPr anchorCtr="0" anchor="t" bIns="91425" lIns="91425" rIns="91425" wrap="square" tIns="91425">
            <a:noAutofit/>
          </a:bodyPr>
          <a:lstStyle/>
          <a:p>
            <a:pPr indent="0" lvl="0" marL="0" rtl="0">
              <a:lnSpc>
                <a:spcPct val="100000"/>
              </a:lnSpc>
              <a:spcBef>
                <a:spcPts val="0"/>
              </a:spcBef>
              <a:buNone/>
            </a:pPr>
            <a:r>
              <a:t/>
            </a:r>
            <a:endParaRPr/>
          </a:p>
          <a:p>
            <a:pPr indent="0" lvl="0" marL="0">
              <a:lnSpc>
                <a:spcPct val="100000"/>
              </a:lnSpc>
              <a:spcBef>
                <a:spcPts val="0"/>
              </a:spcBef>
              <a:buNone/>
            </a:pPr>
            <a:r>
              <a:rPr lang="en"/>
              <a:t>	</a:t>
            </a:r>
          </a:p>
          <a:p>
            <a:pPr indent="0" lvl="0" marL="0">
              <a:lnSpc>
                <a:spcPct val="100000"/>
              </a:lnSpc>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2926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The CHINWAG Approach</a:t>
            </a:r>
          </a:p>
        </p:txBody>
      </p:sp>
      <p:sp>
        <p:nvSpPr>
          <p:cNvPr id="183" name="Shape 183"/>
          <p:cNvSpPr txBox="1"/>
          <p:nvPr>
            <p:ph idx="1" type="body"/>
          </p:nvPr>
        </p:nvSpPr>
        <p:spPr>
          <a:xfrm>
            <a:off x="311700" y="913550"/>
            <a:ext cx="8520600" cy="40431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b="1" lang="en"/>
              <a:t>Multi Party</a:t>
            </a:r>
            <a:r>
              <a:rPr lang="en"/>
              <a:t> - Two participants per trial </a:t>
            </a:r>
          </a:p>
          <a:p>
            <a:pPr indent="-342900" lvl="0" marL="457200" rtl="0">
              <a:lnSpc>
                <a:spcPct val="100000"/>
              </a:lnSpc>
              <a:spcBef>
                <a:spcPts val="0"/>
              </a:spcBef>
              <a:buSzPts val="1800"/>
              <a:buChar char="-"/>
            </a:pPr>
            <a:r>
              <a:rPr lang="en"/>
              <a:t>Compliment condition balanced for gender</a:t>
            </a:r>
          </a:p>
          <a:p>
            <a:pPr indent="0" lvl="0" marL="0" rtl="0">
              <a:lnSpc>
                <a:spcPct val="100000"/>
              </a:lnSpc>
              <a:spcBef>
                <a:spcPts val="0"/>
              </a:spcBef>
              <a:buNone/>
            </a:pPr>
            <a:r>
              <a:rPr lang="en"/>
              <a:t>	</a:t>
            </a:r>
          </a:p>
          <a:p>
            <a:pPr indent="0" lvl="0" marL="0" rtl="0">
              <a:lnSpc>
                <a:spcPct val="100000"/>
              </a:lnSpc>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2926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The CHINWAG Approach</a:t>
            </a:r>
          </a:p>
        </p:txBody>
      </p:sp>
      <p:sp>
        <p:nvSpPr>
          <p:cNvPr id="189" name="Shape 189"/>
          <p:cNvSpPr txBox="1"/>
          <p:nvPr>
            <p:ph idx="1" type="body"/>
          </p:nvPr>
        </p:nvSpPr>
        <p:spPr>
          <a:xfrm>
            <a:off x="311700" y="913550"/>
            <a:ext cx="8520600" cy="40431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b="1" lang="en"/>
              <a:t>Multi Party</a:t>
            </a:r>
            <a:r>
              <a:rPr lang="en"/>
              <a:t> - Two participants per trial </a:t>
            </a:r>
          </a:p>
          <a:p>
            <a:pPr indent="-342900" lvl="0" marL="457200" rtl="0">
              <a:lnSpc>
                <a:spcPct val="100000"/>
              </a:lnSpc>
              <a:spcBef>
                <a:spcPts val="0"/>
              </a:spcBef>
              <a:buSzPts val="1800"/>
              <a:buChar char="-"/>
            </a:pPr>
            <a:r>
              <a:rPr lang="en"/>
              <a:t>Compliment condition balanced for gender</a:t>
            </a:r>
          </a:p>
          <a:p>
            <a:pPr indent="0" lvl="0" marL="0" rtl="0">
              <a:lnSpc>
                <a:spcPct val="100000"/>
              </a:lnSpc>
              <a:spcBef>
                <a:spcPts val="0"/>
              </a:spcBef>
              <a:buNone/>
            </a:pPr>
            <a:r>
              <a:rPr b="1" lang="en"/>
              <a:t>Multi Modal</a:t>
            </a:r>
            <a:r>
              <a:rPr lang="en"/>
              <a:t> - Compliment/no compliment; Gaze; Laughter; Smiling; Gesture; perception</a:t>
            </a:r>
          </a:p>
          <a:p>
            <a:pPr indent="-342900" lvl="0" marL="457200" rtl="0">
              <a:lnSpc>
                <a:spcPct val="100000"/>
              </a:lnSpc>
              <a:spcBef>
                <a:spcPts val="0"/>
              </a:spcBef>
              <a:buSzPts val="1800"/>
              <a:buChar char="-"/>
            </a:pPr>
            <a:r>
              <a:rPr lang="en"/>
              <a:t>How does the use of a compliment impact social cues such as laughter and gaze IN ADDITION to perception (questionnaire responses)</a:t>
            </a:r>
          </a:p>
          <a:p>
            <a:pPr indent="0" lvl="0" marL="0" rtl="0">
              <a:lnSpc>
                <a:spcPct val="100000"/>
              </a:lnSpc>
              <a:spcBef>
                <a:spcPts val="0"/>
              </a:spcBef>
              <a:buNone/>
            </a:pPr>
            <a:r>
              <a:rPr lang="en"/>
              <a:t>	</a:t>
            </a:r>
          </a:p>
          <a:p>
            <a:pPr indent="0" lvl="0" marL="0" rtl="0">
              <a:lnSpc>
                <a:spcPct val="100000"/>
              </a:lnSpc>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2926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The CHINWAG Approach</a:t>
            </a:r>
          </a:p>
        </p:txBody>
      </p:sp>
      <p:sp>
        <p:nvSpPr>
          <p:cNvPr id="195" name="Shape 195"/>
          <p:cNvSpPr txBox="1"/>
          <p:nvPr>
            <p:ph idx="1" type="body"/>
          </p:nvPr>
        </p:nvSpPr>
        <p:spPr>
          <a:xfrm>
            <a:off x="311700" y="913550"/>
            <a:ext cx="8520600" cy="40431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b="1" lang="en"/>
              <a:t>Multi Party</a:t>
            </a:r>
            <a:r>
              <a:rPr lang="en"/>
              <a:t> - Two participants per trial </a:t>
            </a:r>
          </a:p>
          <a:p>
            <a:pPr indent="-342900" lvl="0" marL="457200" rtl="0">
              <a:lnSpc>
                <a:spcPct val="100000"/>
              </a:lnSpc>
              <a:spcBef>
                <a:spcPts val="0"/>
              </a:spcBef>
              <a:buSzPts val="1800"/>
              <a:buChar char="-"/>
            </a:pPr>
            <a:r>
              <a:rPr lang="en"/>
              <a:t>Compliment condition balanced for gender</a:t>
            </a:r>
          </a:p>
          <a:p>
            <a:pPr indent="0" lvl="0" marL="0" rtl="0">
              <a:lnSpc>
                <a:spcPct val="100000"/>
              </a:lnSpc>
              <a:spcBef>
                <a:spcPts val="0"/>
              </a:spcBef>
              <a:buNone/>
            </a:pPr>
            <a:r>
              <a:rPr b="1" lang="en"/>
              <a:t>Multi Modal</a:t>
            </a:r>
            <a:r>
              <a:rPr lang="en"/>
              <a:t> - Compliment/no compliment; Gaze; Laughter; Smiling; Gesture; perception</a:t>
            </a:r>
          </a:p>
          <a:p>
            <a:pPr indent="-342900" lvl="0" marL="457200" rtl="0">
              <a:lnSpc>
                <a:spcPct val="100000"/>
              </a:lnSpc>
              <a:spcBef>
                <a:spcPts val="0"/>
              </a:spcBef>
              <a:buSzPts val="1800"/>
              <a:buChar char="-"/>
            </a:pPr>
            <a:r>
              <a:rPr lang="en"/>
              <a:t>How does the use of a compliment impact social cues such as laughter and gaze IN ADDITION to perception (questionnaire responses)</a:t>
            </a:r>
          </a:p>
          <a:p>
            <a:pPr indent="0" lvl="0" marL="0" rtl="0">
              <a:lnSpc>
                <a:spcPct val="100000"/>
              </a:lnSpc>
              <a:spcBef>
                <a:spcPts val="0"/>
              </a:spcBef>
              <a:buNone/>
            </a:pPr>
            <a:r>
              <a:rPr lang="en"/>
              <a:t>Only recognize physical, observable nuances in the participants’ interactions</a:t>
            </a:r>
          </a:p>
          <a:p>
            <a:pPr indent="0" lvl="0" marL="0" rtl="0">
              <a:lnSpc>
                <a:spcPct val="100000"/>
              </a:lnSpc>
              <a:spcBef>
                <a:spcPts val="0"/>
              </a:spcBef>
              <a:buNone/>
            </a:pPr>
            <a:r>
              <a:rPr lang="en"/>
              <a:t>Positive emotes are further broken down into level of emotional commitment</a:t>
            </a:r>
          </a:p>
          <a:p>
            <a:pPr indent="-342900" lvl="0" marL="457200" rtl="0">
              <a:lnSpc>
                <a:spcPct val="100000"/>
              </a:lnSpc>
              <a:spcBef>
                <a:spcPts val="0"/>
              </a:spcBef>
              <a:buSzPts val="1800"/>
              <a:buChar char="-"/>
            </a:pPr>
            <a:r>
              <a:rPr lang="en"/>
              <a:t>Head nodding, smiling, laughing </a:t>
            </a:r>
          </a:p>
          <a:p>
            <a:pPr indent="0" lvl="0" marL="0" rtl="0">
              <a:lnSpc>
                <a:spcPct val="100000"/>
              </a:lnSpc>
              <a:spcBef>
                <a:spcPts val="0"/>
              </a:spcBef>
              <a:buNone/>
            </a:pPr>
            <a:r>
              <a:rPr lang="en"/>
              <a:t>	</a:t>
            </a:r>
          </a:p>
          <a:p>
            <a:pPr indent="0" lvl="0" marL="0" rtl="0">
              <a:lnSpc>
                <a:spcPct val="100000"/>
              </a:lnSpc>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2926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The CHINWAG Approach</a:t>
            </a:r>
          </a:p>
        </p:txBody>
      </p:sp>
      <p:sp>
        <p:nvSpPr>
          <p:cNvPr id="201" name="Shape 201"/>
          <p:cNvSpPr txBox="1"/>
          <p:nvPr>
            <p:ph idx="1" type="body"/>
          </p:nvPr>
        </p:nvSpPr>
        <p:spPr>
          <a:xfrm>
            <a:off x="311700" y="1113925"/>
            <a:ext cx="8520600" cy="40431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b="1" lang="en"/>
              <a:t>Multi Scalar</a:t>
            </a:r>
          </a:p>
          <a:p>
            <a:pPr indent="0" lvl="0" marL="0" rtl="0">
              <a:lnSpc>
                <a:spcPct val="100000"/>
              </a:lnSpc>
              <a:spcBef>
                <a:spcPts val="0"/>
              </a:spcBef>
              <a:buNone/>
            </a:pPr>
            <a:r>
              <a:rPr lang="en"/>
              <a:t>	</a:t>
            </a:r>
          </a:p>
          <a:p>
            <a:pPr indent="0" lvl="0" marL="0" rtl="0">
              <a:lnSpc>
                <a:spcPct val="100000"/>
              </a:lnSpc>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2926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The CHINWAG Approach</a:t>
            </a:r>
          </a:p>
        </p:txBody>
      </p:sp>
      <p:sp>
        <p:nvSpPr>
          <p:cNvPr id="207" name="Shape 207"/>
          <p:cNvSpPr txBox="1"/>
          <p:nvPr>
            <p:ph idx="1" type="body"/>
          </p:nvPr>
        </p:nvSpPr>
        <p:spPr>
          <a:xfrm>
            <a:off x="311700" y="1113925"/>
            <a:ext cx="8520600" cy="40431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b="1" lang="en"/>
              <a:t>Multi Scalar</a:t>
            </a:r>
          </a:p>
          <a:p>
            <a:pPr indent="-342900" lvl="0" marL="457200" rtl="0">
              <a:lnSpc>
                <a:spcPct val="150000"/>
              </a:lnSpc>
              <a:spcBef>
                <a:spcPts val="0"/>
              </a:spcBef>
              <a:buSzPts val="1800"/>
              <a:buChar char="●"/>
            </a:pPr>
            <a:r>
              <a:rPr b="1" lang="en"/>
              <a:t>Micro: </a:t>
            </a:r>
            <a:r>
              <a:rPr lang="en"/>
              <a:t>Tracking of changes in position and expression on the scale of milliseconds</a:t>
            </a:r>
          </a:p>
          <a:p>
            <a:pPr indent="0" lvl="0" marL="0" rtl="0">
              <a:lnSpc>
                <a:spcPct val="100000"/>
              </a:lnSpc>
              <a:spcBef>
                <a:spcPts val="0"/>
              </a:spcBef>
              <a:buNone/>
            </a:pPr>
            <a:r>
              <a:t/>
            </a:r>
            <a:endParaRPr/>
          </a:p>
          <a:p>
            <a:pPr indent="0" lvl="0" marL="0" rtl="0">
              <a:lnSpc>
                <a:spcPct val="100000"/>
              </a:lnSpc>
              <a:spcBef>
                <a:spcPts val="0"/>
              </a:spcBef>
              <a:buNone/>
            </a:pPr>
            <a:r>
              <a:rPr lang="en"/>
              <a:t>	</a:t>
            </a:r>
          </a:p>
          <a:p>
            <a:pPr indent="0" lvl="0" marL="0" rtl="0">
              <a:lnSpc>
                <a:spcPct val="100000"/>
              </a:lnSpc>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2926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The CHINWAG Approach</a:t>
            </a:r>
          </a:p>
        </p:txBody>
      </p:sp>
      <p:sp>
        <p:nvSpPr>
          <p:cNvPr id="213" name="Shape 213"/>
          <p:cNvSpPr txBox="1"/>
          <p:nvPr>
            <p:ph idx="1" type="body"/>
          </p:nvPr>
        </p:nvSpPr>
        <p:spPr>
          <a:xfrm>
            <a:off x="311700" y="1113925"/>
            <a:ext cx="8520600" cy="40431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b="1" lang="en"/>
              <a:t>Multi Scalar</a:t>
            </a:r>
          </a:p>
          <a:p>
            <a:pPr indent="-342900" lvl="0" marL="457200" rtl="0">
              <a:lnSpc>
                <a:spcPct val="150000"/>
              </a:lnSpc>
              <a:spcBef>
                <a:spcPts val="0"/>
              </a:spcBef>
              <a:spcAft>
                <a:spcPts val="0"/>
              </a:spcAft>
              <a:buSzPts val="1800"/>
              <a:buChar char="●"/>
            </a:pPr>
            <a:r>
              <a:rPr b="1" lang="en"/>
              <a:t>Micro: </a:t>
            </a:r>
            <a:r>
              <a:rPr lang="en"/>
              <a:t>Tracking of changes in position and expression on the scale of milliseconds</a:t>
            </a:r>
          </a:p>
          <a:p>
            <a:pPr indent="-342900" lvl="0" marL="457200" rtl="0">
              <a:lnSpc>
                <a:spcPct val="150000"/>
              </a:lnSpc>
              <a:spcBef>
                <a:spcPts val="0"/>
              </a:spcBef>
              <a:buSzPts val="1800"/>
              <a:buChar char="●"/>
            </a:pPr>
            <a:r>
              <a:rPr b="1" lang="en"/>
              <a:t>Macro: </a:t>
            </a:r>
            <a:r>
              <a:rPr lang="en"/>
              <a:t>Participants’ attitude toward and evaluation of each other indicated by their behavior during the conversation and recorded in their interview responses</a:t>
            </a:r>
          </a:p>
          <a:p>
            <a:pPr indent="0" lvl="0" marL="0" rtl="0">
              <a:lnSpc>
                <a:spcPct val="100000"/>
              </a:lnSpc>
              <a:spcBef>
                <a:spcPts val="0"/>
              </a:spcBef>
              <a:buNone/>
            </a:pPr>
            <a:r>
              <a:t/>
            </a:r>
            <a:endParaRPr/>
          </a:p>
          <a:p>
            <a:pPr indent="0" lvl="0" marL="0" rtl="0">
              <a:lnSpc>
                <a:spcPct val="100000"/>
              </a:lnSpc>
              <a:spcBef>
                <a:spcPts val="0"/>
              </a:spcBef>
              <a:buNone/>
            </a:pPr>
            <a:r>
              <a:rPr lang="en"/>
              <a:t>	</a:t>
            </a:r>
          </a:p>
          <a:p>
            <a:pPr indent="0" lvl="0" marL="0" rtl="0">
              <a:lnSpc>
                <a:spcPct val="100000"/>
              </a:lnSpc>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2926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The CHINWAG Approach</a:t>
            </a:r>
          </a:p>
        </p:txBody>
      </p:sp>
      <p:sp>
        <p:nvSpPr>
          <p:cNvPr id="219" name="Shape 219"/>
          <p:cNvSpPr txBox="1"/>
          <p:nvPr>
            <p:ph idx="1" type="body"/>
          </p:nvPr>
        </p:nvSpPr>
        <p:spPr>
          <a:xfrm>
            <a:off x="311700" y="1113925"/>
            <a:ext cx="8520600" cy="40431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b="1" lang="en"/>
              <a:t>Multi Scalar</a:t>
            </a:r>
          </a:p>
          <a:p>
            <a:pPr indent="-342900" lvl="0" marL="457200" rtl="0">
              <a:lnSpc>
                <a:spcPct val="150000"/>
              </a:lnSpc>
              <a:spcBef>
                <a:spcPts val="0"/>
              </a:spcBef>
              <a:spcAft>
                <a:spcPts val="0"/>
              </a:spcAft>
              <a:buSzPts val="1800"/>
              <a:buChar char="●"/>
            </a:pPr>
            <a:r>
              <a:rPr b="1" lang="en"/>
              <a:t>Micro: </a:t>
            </a:r>
            <a:r>
              <a:rPr lang="en"/>
              <a:t>Tracking of changes in position and expression on the scale of milliseconds</a:t>
            </a:r>
          </a:p>
          <a:p>
            <a:pPr indent="-342900" lvl="0" marL="457200" rtl="0">
              <a:lnSpc>
                <a:spcPct val="150000"/>
              </a:lnSpc>
              <a:spcBef>
                <a:spcPts val="0"/>
              </a:spcBef>
              <a:spcAft>
                <a:spcPts val="0"/>
              </a:spcAft>
              <a:buSzPts val="1800"/>
              <a:buChar char="●"/>
            </a:pPr>
            <a:r>
              <a:rPr b="1" lang="en"/>
              <a:t>Macro: </a:t>
            </a:r>
            <a:r>
              <a:rPr lang="en"/>
              <a:t>Participants’ attitude toward and evaluation of each other indicated by their behavior during the conversation and recorded in their interview responses</a:t>
            </a:r>
          </a:p>
          <a:p>
            <a:pPr indent="-342900" lvl="0" marL="457200" rtl="0">
              <a:lnSpc>
                <a:spcPct val="150000"/>
              </a:lnSpc>
              <a:spcBef>
                <a:spcPts val="0"/>
              </a:spcBef>
              <a:spcAft>
                <a:spcPts val="0"/>
              </a:spcAft>
              <a:buSzPts val="1800"/>
              <a:buChar char="●"/>
            </a:pPr>
            <a:r>
              <a:rPr b="1" lang="en"/>
              <a:t>Historic: </a:t>
            </a:r>
            <a:r>
              <a:rPr lang="en"/>
              <a:t>Social conventions concerning how to approach an initial interaction with a stranger</a:t>
            </a:r>
          </a:p>
          <a:p>
            <a:pPr indent="-342900" lvl="0" marL="457200" rtl="0">
              <a:lnSpc>
                <a:spcPct val="150000"/>
              </a:lnSpc>
              <a:spcBef>
                <a:spcPts val="0"/>
              </a:spcBef>
              <a:buSzPts val="1800"/>
              <a:buChar char="-"/>
            </a:pPr>
            <a:r>
              <a:rPr lang="en"/>
              <a:t>e.g. attentiveness, subject matter, personal space, use of compliments</a:t>
            </a:r>
          </a:p>
          <a:p>
            <a:pPr indent="0" lvl="0" marL="0" rtl="0">
              <a:lnSpc>
                <a:spcPct val="100000"/>
              </a:lnSpc>
              <a:spcBef>
                <a:spcPts val="0"/>
              </a:spcBef>
              <a:buNone/>
            </a:pPr>
            <a:r>
              <a:t/>
            </a:r>
            <a:endParaRPr/>
          </a:p>
          <a:p>
            <a:pPr indent="0" lvl="0" marL="0" rtl="0">
              <a:lnSpc>
                <a:spcPct val="100000"/>
              </a:lnSpc>
              <a:spcBef>
                <a:spcPts val="0"/>
              </a:spcBef>
              <a:buNone/>
            </a:pPr>
            <a:r>
              <a:rPr lang="en"/>
              <a:t>	</a:t>
            </a:r>
          </a:p>
          <a:p>
            <a:pPr indent="0" lvl="0" marL="0" rtl="0">
              <a:lnSpc>
                <a:spcPct val="100000"/>
              </a:lnSpc>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165125"/>
            <a:ext cx="8520600" cy="707400"/>
          </a:xfrm>
          <a:prstGeom prst="rect">
            <a:avLst/>
          </a:prstGeom>
        </p:spPr>
        <p:txBody>
          <a:bodyPr anchorCtr="0" anchor="t" bIns="91425" lIns="91425" rIns="91425" wrap="square" tIns="91425">
            <a:noAutofit/>
          </a:bodyPr>
          <a:lstStyle/>
          <a:p>
            <a:pPr indent="0" lvl="0" marL="0">
              <a:spcBef>
                <a:spcPts val="0"/>
              </a:spcBef>
              <a:buNone/>
            </a:pPr>
            <a:r>
              <a:rPr lang="en"/>
              <a:t>In the Literature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Methods:	</a:t>
            </a:r>
          </a:p>
        </p:txBody>
      </p:sp>
      <p:sp>
        <p:nvSpPr>
          <p:cNvPr id="225" name="Shape 225"/>
          <p:cNvSpPr txBox="1"/>
          <p:nvPr>
            <p:ph idx="1" type="body"/>
          </p:nvPr>
        </p:nvSpPr>
        <p:spPr>
          <a:xfrm>
            <a:off x="311700" y="1052175"/>
            <a:ext cx="8520600" cy="3302700"/>
          </a:xfrm>
          <a:prstGeom prst="rect">
            <a:avLst/>
          </a:prstGeom>
        </p:spPr>
        <p:txBody>
          <a:bodyPr anchorCtr="0" anchor="t" bIns="91425" lIns="91425" rIns="91425" wrap="square" tIns="91425">
            <a:noAutofit/>
          </a:bodyPr>
          <a:lstStyle/>
          <a:p>
            <a:pPr indent="0" lvl="0" marL="0" rtl="0">
              <a:spcBef>
                <a:spcPts val="0"/>
              </a:spcBef>
              <a:buNone/>
            </a:pPr>
            <a:r>
              <a:t/>
            </a:r>
            <a:endParaRPr/>
          </a:p>
          <a:p>
            <a:pPr indent="0" lvl="0" marL="0" rt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Methods:	</a:t>
            </a:r>
          </a:p>
        </p:txBody>
      </p:sp>
      <p:sp>
        <p:nvSpPr>
          <p:cNvPr id="231" name="Shape 231"/>
          <p:cNvSpPr txBox="1"/>
          <p:nvPr>
            <p:ph idx="1" type="body"/>
          </p:nvPr>
        </p:nvSpPr>
        <p:spPr>
          <a:xfrm>
            <a:off x="311700" y="1052175"/>
            <a:ext cx="8520600" cy="3302700"/>
          </a:xfrm>
          <a:prstGeom prst="rect">
            <a:avLst/>
          </a:prstGeom>
        </p:spPr>
        <p:txBody>
          <a:bodyPr anchorCtr="0" anchor="t" bIns="91425" lIns="91425" rIns="91425" wrap="square" tIns="91425">
            <a:noAutofit/>
          </a:bodyPr>
          <a:lstStyle/>
          <a:p>
            <a:pPr indent="0" lvl="0" marL="0" rtl="0">
              <a:spcBef>
                <a:spcPts val="0"/>
              </a:spcBef>
              <a:buNone/>
            </a:pPr>
            <a:r>
              <a:rPr lang="en"/>
              <a:t>Participants: single heterosexual UCSD students aged 19-21 years; 10 Males; 10 Females</a:t>
            </a:r>
          </a:p>
          <a:p>
            <a:pPr indent="0" lvl="0" marL="0" rt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Methods:	</a:t>
            </a:r>
          </a:p>
        </p:txBody>
      </p:sp>
      <p:sp>
        <p:nvSpPr>
          <p:cNvPr id="237" name="Shape 237"/>
          <p:cNvSpPr txBox="1"/>
          <p:nvPr>
            <p:ph idx="1" type="body"/>
          </p:nvPr>
        </p:nvSpPr>
        <p:spPr>
          <a:xfrm>
            <a:off x="311700" y="1052175"/>
            <a:ext cx="8520600" cy="3302700"/>
          </a:xfrm>
          <a:prstGeom prst="rect">
            <a:avLst/>
          </a:prstGeom>
        </p:spPr>
        <p:txBody>
          <a:bodyPr anchorCtr="0" anchor="t" bIns="91425" lIns="91425" rIns="91425" wrap="square" tIns="91425">
            <a:noAutofit/>
          </a:bodyPr>
          <a:lstStyle/>
          <a:p>
            <a:pPr indent="0" lvl="0" marL="0" rtl="0">
              <a:spcBef>
                <a:spcPts val="0"/>
              </a:spcBef>
              <a:buNone/>
            </a:pPr>
            <a:r>
              <a:rPr lang="en"/>
              <a:t>Participants: single heterosexual UCSD students aged 19-21 years; 10 Males; 10 Females</a:t>
            </a:r>
          </a:p>
          <a:p>
            <a:pPr indent="0" lvl="0" marL="0" rtl="0">
              <a:spcBef>
                <a:spcPts val="0"/>
              </a:spcBef>
              <a:buNone/>
            </a:pPr>
            <a:r>
              <a:rPr lang="en"/>
              <a:t>Materials: Couch, Camera (1 facing couch), Questionnaires</a:t>
            </a:r>
          </a:p>
          <a:p>
            <a:pPr indent="0" lvl="0" marL="0" rt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Methods:	</a:t>
            </a:r>
          </a:p>
        </p:txBody>
      </p:sp>
      <p:sp>
        <p:nvSpPr>
          <p:cNvPr id="243" name="Shape 243"/>
          <p:cNvSpPr txBox="1"/>
          <p:nvPr>
            <p:ph idx="1" type="body"/>
          </p:nvPr>
        </p:nvSpPr>
        <p:spPr>
          <a:xfrm>
            <a:off x="311700" y="1052175"/>
            <a:ext cx="8520600" cy="3302700"/>
          </a:xfrm>
          <a:prstGeom prst="rect">
            <a:avLst/>
          </a:prstGeom>
        </p:spPr>
        <p:txBody>
          <a:bodyPr anchorCtr="0" anchor="t" bIns="91425" lIns="91425" rIns="91425" wrap="square" tIns="91425">
            <a:noAutofit/>
          </a:bodyPr>
          <a:lstStyle/>
          <a:p>
            <a:pPr indent="0" lvl="0" marL="0" rtl="0">
              <a:spcBef>
                <a:spcPts val="0"/>
              </a:spcBef>
              <a:buNone/>
            </a:pPr>
            <a:r>
              <a:rPr lang="en"/>
              <a:t>Participants: single heterosexual UCSD students aged 19-21 years; 10 Males; 10 Females</a:t>
            </a:r>
          </a:p>
          <a:p>
            <a:pPr indent="0" lvl="0" marL="0" rtl="0">
              <a:spcBef>
                <a:spcPts val="0"/>
              </a:spcBef>
              <a:buNone/>
            </a:pPr>
            <a:r>
              <a:rPr lang="en"/>
              <a:t>Materials: Couch, Camera (1 facing couch), Questionnaires</a:t>
            </a:r>
          </a:p>
          <a:p>
            <a:pPr indent="0" lvl="0" marL="0" rtl="0">
              <a:spcBef>
                <a:spcPts val="0"/>
              </a:spcBef>
              <a:buNone/>
            </a:pPr>
            <a:r>
              <a:rPr lang="en"/>
              <a:t>Condition 1: </a:t>
            </a:r>
            <a:r>
              <a:rPr i="1" lang="en"/>
              <a:t>One participant is instructed to compliment their conversational partner at the beginning of the conversation. </a:t>
            </a:r>
            <a:r>
              <a:rPr lang="en"/>
              <a:t>Both participants are told to converse and get to know each other over the course of ten minutes and then asked to fill out a written questionnaire (short answer and number scales)</a:t>
            </a:r>
          </a:p>
          <a:p>
            <a:pPr indent="0" lvl="0" marL="0" rt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Methods:	</a:t>
            </a:r>
          </a:p>
        </p:txBody>
      </p:sp>
      <p:sp>
        <p:nvSpPr>
          <p:cNvPr id="249" name="Shape 249"/>
          <p:cNvSpPr txBox="1"/>
          <p:nvPr>
            <p:ph idx="1" type="body"/>
          </p:nvPr>
        </p:nvSpPr>
        <p:spPr>
          <a:xfrm>
            <a:off x="311700" y="1052175"/>
            <a:ext cx="8520600" cy="3302700"/>
          </a:xfrm>
          <a:prstGeom prst="rect">
            <a:avLst/>
          </a:prstGeom>
        </p:spPr>
        <p:txBody>
          <a:bodyPr anchorCtr="0" anchor="t" bIns="91425" lIns="91425" rIns="91425" wrap="square" tIns="91425">
            <a:noAutofit/>
          </a:bodyPr>
          <a:lstStyle/>
          <a:p>
            <a:pPr indent="0" lvl="0" marL="0" rtl="0">
              <a:spcBef>
                <a:spcPts val="0"/>
              </a:spcBef>
              <a:buNone/>
            </a:pPr>
            <a:r>
              <a:rPr lang="en"/>
              <a:t>Participants: single heterosexual UCSD students aged 19-21 years; 10 Males; 10 Females</a:t>
            </a:r>
          </a:p>
          <a:p>
            <a:pPr indent="0" lvl="0" marL="0" rtl="0">
              <a:spcBef>
                <a:spcPts val="0"/>
              </a:spcBef>
              <a:buNone/>
            </a:pPr>
            <a:r>
              <a:rPr lang="en"/>
              <a:t>Materials: Couch, Camera (1 facing couch), Questionnaires</a:t>
            </a:r>
          </a:p>
          <a:p>
            <a:pPr indent="0" lvl="0" marL="0" rtl="0">
              <a:spcBef>
                <a:spcPts val="0"/>
              </a:spcBef>
              <a:buNone/>
            </a:pPr>
            <a:r>
              <a:rPr lang="en"/>
              <a:t>Condition 1: </a:t>
            </a:r>
            <a:r>
              <a:rPr i="1" lang="en"/>
              <a:t>One participant is instructed to compliment their conversational partner at the beginning of the conversation. </a:t>
            </a:r>
            <a:r>
              <a:rPr lang="en"/>
              <a:t>Both participants are told to converse and get to know each other over the course of ten minutes and then asked to fill out a written questionnaire (short answer and number scales)</a:t>
            </a:r>
          </a:p>
          <a:p>
            <a:pPr indent="0" lvl="0" marL="0" rtl="0">
              <a:spcBef>
                <a:spcPts val="0"/>
              </a:spcBef>
              <a:buNone/>
            </a:pPr>
            <a:r>
              <a:rPr lang="en"/>
              <a:t>Condition 2: Both participants are told to converse and get to know each other over the course of ten minutes and then asked to fill out a written questionnaire (short answer and number scales)</a:t>
            </a:r>
          </a:p>
          <a:p>
            <a:pPr indent="0" lvl="0" marL="0" rt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2164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Tiers - for males and females</a:t>
            </a:r>
          </a:p>
        </p:txBody>
      </p:sp>
      <p:graphicFrame>
        <p:nvGraphicFramePr>
          <p:cNvPr id="255" name="Shape 255"/>
          <p:cNvGraphicFramePr/>
          <p:nvPr/>
        </p:nvGraphicFramePr>
        <p:xfrm>
          <a:off x="649600" y="848350"/>
          <a:ext cx="3000000" cy="3000000"/>
        </p:xfrm>
        <a:graphic>
          <a:graphicData uri="http://schemas.openxmlformats.org/drawingml/2006/table">
            <a:tbl>
              <a:tblPr>
                <a:noFill/>
                <a:tableStyleId>{6D070090-ADC4-400E-8070-FAE71348F9AC}</a:tableStyleId>
              </a:tblPr>
              <a:tblGrid>
                <a:gridCol w="4040375"/>
                <a:gridCol w="4040375"/>
              </a:tblGrid>
              <a:tr h="419500">
                <a:tc>
                  <a:txBody>
                    <a:bodyPr>
                      <a:noAutofit/>
                    </a:bodyPr>
                    <a:lstStyle/>
                    <a:p>
                      <a:pPr indent="0" lvl="0" marL="0">
                        <a:spcBef>
                          <a:spcPts val="0"/>
                        </a:spcBef>
                        <a:buNone/>
                      </a:pPr>
                      <a:r>
                        <a:rPr lang="en" sz="1800"/>
                        <a:t>Gaze</a:t>
                      </a:r>
                    </a:p>
                  </a:txBody>
                  <a:tcPr marT="91425" marB="91425" marR="91425" marL="91425"/>
                </a:tc>
                <a:tc>
                  <a:txBody>
                    <a:bodyPr>
                      <a:noAutofit/>
                    </a:bodyPr>
                    <a:lstStyle/>
                    <a:p>
                      <a:pPr indent="0" lvl="0" marL="0">
                        <a:spcBef>
                          <a:spcPts val="0"/>
                        </a:spcBef>
                        <a:buNone/>
                      </a:pPr>
                      <a:r>
                        <a:rPr lang="en" sz="1500"/>
                        <a:t>Looking towards/away from partner</a:t>
                      </a:r>
                    </a:p>
                  </a:txBody>
                  <a:tcPr marT="91425" marB="91425" marR="91425" marL="91425"/>
                </a:tc>
              </a:tr>
              <a:tr h="892675">
                <a:tc>
                  <a:txBody>
                    <a:bodyPr>
                      <a:noAutofit/>
                    </a:bodyPr>
                    <a:lstStyle/>
                    <a:p>
                      <a:pPr indent="0" lvl="0" marL="0">
                        <a:spcBef>
                          <a:spcPts val="0"/>
                        </a:spcBef>
                        <a:buNone/>
                      </a:pPr>
                      <a:r>
                        <a:rPr lang="en" sz="1800"/>
                        <a:t>Verbal</a:t>
                      </a:r>
                    </a:p>
                  </a:txBody>
                  <a:tcPr marT="91425" marB="91425" marR="91425" marL="91425"/>
                </a:tc>
                <a:tc>
                  <a:txBody>
                    <a:bodyPr>
                      <a:noAutofit/>
                    </a:bodyPr>
                    <a:lstStyle/>
                    <a:p>
                      <a:pPr indent="0" lvl="0" marL="0">
                        <a:spcBef>
                          <a:spcPts val="0"/>
                        </a:spcBef>
                        <a:buNone/>
                      </a:pPr>
                      <a:r>
                        <a:rPr lang="en" sz="1500"/>
                        <a:t>Verbal affirmations (not in response to questions)</a:t>
                      </a:r>
                    </a:p>
                    <a:p>
                      <a:pPr indent="0" lvl="0" marL="0">
                        <a:spcBef>
                          <a:spcPts val="0"/>
                        </a:spcBef>
                        <a:buNone/>
                      </a:pPr>
                      <a:r>
                        <a:rPr lang="en" sz="1500"/>
                        <a:t>Laughter</a:t>
                      </a:r>
                    </a:p>
                  </a:txBody>
                  <a:tcPr marT="91425" marB="91425" marR="91425" marL="91425"/>
                </a:tc>
              </a:tr>
              <a:tr h="419500">
                <a:tc>
                  <a:txBody>
                    <a:bodyPr>
                      <a:noAutofit/>
                    </a:bodyPr>
                    <a:lstStyle/>
                    <a:p>
                      <a:pPr indent="0" lvl="0" marL="0">
                        <a:spcBef>
                          <a:spcPts val="0"/>
                        </a:spcBef>
                        <a:buNone/>
                      </a:pPr>
                      <a:r>
                        <a:rPr lang="en" sz="1800"/>
                        <a:t>Body orientation</a:t>
                      </a:r>
                    </a:p>
                  </a:txBody>
                  <a:tcPr marT="91425" marB="91425" marR="91425" marL="91425"/>
                </a:tc>
                <a:tc>
                  <a:txBody>
                    <a:bodyPr>
                      <a:noAutofit/>
                    </a:bodyPr>
                    <a:lstStyle/>
                    <a:p>
                      <a:pPr indent="0" lvl="0" marL="0">
                        <a:spcBef>
                          <a:spcPts val="0"/>
                        </a:spcBef>
                        <a:buNone/>
                      </a:pPr>
                      <a:r>
                        <a:rPr lang="en" sz="1500"/>
                        <a:t>Angled towards/away</a:t>
                      </a:r>
                    </a:p>
                  </a:txBody>
                  <a:tcPr marT="91425" marB="91425" marR="91425" marL="91425"/>
                </a:tc>
              </a:tr>
              <a:tr h="660825">
                <a:tc>
                  <a:txBody>
                    <a:bodyPr>
                      <a:noAutofit/>
                    </a:bodyPr>
                    <a:lstStyle/>
                    <a:p>
                      <a:pPr indent="0" lvl="0" marL="0">
                        <a:spcBef>
                          <a:spcPts val="0"/>
                        </a:spcBef>
                        <a:buNone/>
                      </a:pPr>
                      <a:r>
                        <a:rPr lang="en" sz="1800"/>
                        <a:t>Head</a:t>
                      </a:r>
                    </a:p>
                  </a:txBody>
                  <a:tcPr marT="91425" marB="91425" marR="91425" marL="91425"/>
                </a:tc>
                <a:tc>
                  <a:txBody>
                    <a:bodyPr>
                      <a:noAutofit/>
                    </a:bodyPr>
                    <a:lstStyle/>
                    <a:p>
                      <a:pPr indent="0" lvl="0" marL="0">
                        <a:spcBef>
                          <a:spcPts val="0"/>
                        </a:spcBef>
                        <a:buNone/>
                      </a:pPr>
                      <a:r>
                        <a:rPr lang="en" sz="1500"/>
                        <a:t>Nods of affirmation (not in response to questions)</a:t>
                      </a:r>
                    </a:p>
                  </a:txBody>
                  <a:tcPr marT="91425" marB="91425" marR="91425" marL="91425"/>
                </a:tc>
              </a:tr>
              <a:tr h="419500">
                <a:tc>
                  <a:txBody>
                    <a:bodyPr>
                      <a:noAutofit/>
                    </a:bodyPr>
                    <a:lstStyle/>
                    <a:p>
                      <a:pPr indent="0" lvl="0" marL="0">
                        <a:spcBef>
                          <a:spcPts val="0"/>
                        </a:spcBef>
                        <a:buNone/>
                      </a:pPr>
                      <a:r>
                        <a:rPr lang="en" sz="1800"/>
                        <a:t>Positive Emotes</a:t>
                      </a:r>
                    </a:p>
                  </a:txBody>
                  <a:tcPr marT="91425" marB="91425" marR="91425" marL="91425"/>
                </a:tc>
                <a:tc>
                  <a:txBody>
                    <a:bodyPr>
                      <a:noAutofit/>
                    </a:bodyPr>
                    <a:lstStyle/>
                    <a:p>
                      <a:pPr indent="0" lvl="0" marL="0">
                        <a:spcBef>
                          <a:spcPts val="0"/>
                        </a:spcBef>
                        <a:buNone/>
                      </a:pPr>
                      <a:r>
                        <a:rPr lang="en" sz="1500"/>
                        <a:t>Smiling</a:t>
                      </a:r>
                    </a:p>
                  </a:txBody>
                  <a:tcPr marT="91425" marB="91425" marR="91425" marL="91425"/>
                </a:tc>
              </a:tr>
              <a:tr h="660825">
                <a:tc>
                  <a:txBody>
                    <a:bodyPr>
                      <a:noAutofit/>
                    </a:bodyPr>
                    <a:lstStyle/>
                    <a:p>
                      <a:pPr indent="0" lvl="0" marL="0">
                        <a:spcBef>
                          <a:spcPts val="0"/>
                        </a:spcBef>
                        <a:buNone/>
                      </a:pPr>
                      <a:r>
                        <a:rPr lang="en" sz="1800"/>
                        <a:t>Hands</a:t>
                      </a:r>
                    </a:p>
                  </a:txBody>
                  <a:tcPr marT="91425" marB="91425" marR="91425" marL="91425"/>
                </a:tc>
                <a:tc>
                  <a:txBody>
                    <a:bodyPr>
                      <a:noAutofit/>
                    </a:bodyPr>
                    <a:lstStyle/>
                    <a:p>
                      <a:pPr indent="0" lvl="0" marL="0">
                        <a:spcBef>
                          <a:spcPts val="0"/>
                        </a:spcBef>
                        <a:buNone/>
                      </a:pPr>
                      <a:r>
                        <a:rPr lang="en" sz="1500"/>
                        <a:t>Duration of gesture</a:t>
                      </a:r>
                    </a:p>
                    <a:p>
                      <a:pPr indent="0" lvl="0" marL="0">
                        <a:spcBef>
                          <a:spcPts val="0"/>
                        </a:spcBef>
                        <a:buNone/>
                      </a:pPr>
                      <a:r>
                        <a:rPr lang="en" sz="1500"/>
                        <a:t>Closed or open when at rest </a:t>
                      </a:r>
                    </a:p>
                  </a:txBody>
                  <a:tcPr marT="91425" marB="91425" marR="91425" marL="91425"/>
                </a:tc>
              </a:tr>
              <a:tr h="660825">
                <a:tc>
                  <a:txBody>
                    <a:bodyPr>
                      <a:noAutofit/>
                    </a:bodyPr>
                    <a:lstStyle/>
                    <a:p>
                      <a:pPr indent="0" lvl="0" marL="0">
                        <a:spcBef>
                          <a:spcPts val="0"/>
                        </a:spcBef>
                        <a:buNone/>
                      </a:pPr>
                      <a:r>
                        <a:rPr lang="en" sz="1800"/>
                        <a:t>Questionnaire Responses</a:t>
                      </a:r>
                    </a:p>
                  </a:txBody>
                  <a:tcPr marT="91425" marB="91425" marR="91425" marL="91425"/>
                </a:tc>
                <a:tc>
                  <a:txBody>
                    <a:bodyPr>
                      <a:noAutofit/>
                    </a:bodyPr>
                    <a:lstStyle/>
                    <a:p>
                      <a:pPr indent="0" lvl="0" marL="0">
                        <a:spcBef>
                          <a:spcPts val="0"/>
                        </a:spcBef>
                        <a:buNone/>
                      </a:pPr>
                      <a:r>
                        <a:rPr lang="en" sz="1500"/>
                        <a:t>Sexual orientation, perceived attraction, enjoyment of conversation</a:t>
                      </a:r>
                    </a:p>
                  </a:txBody>
                  <a:tcPr marT="91425" marB="91425" marR="91425" marL="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grpSp>
        <p:nvGrpSpPr>
          <p:cNvPr id="260" name="Shape 260"/>
          <p:cNvGrpSpPr/>
          <p:nvPr/>
        </p:nvGrpSpPr>
        <p:grpSpPr>
          <a:xfrm>
            <a:off x="268825" y="152400"/>
            <a:ext cx="9001000" cy="4838700"/>
            <a:chOff x="268825" y="152400"/>
            <a:chExt cx="9001000" cy="4838700"/>
          </a:xfrm>
        </p:grpSpPr>
        <p:pic>
          <p:nvPicPr>
            <p:cNvPr id="261" name="Shape 261"/>
            <p:cNvPicPr preferRelativeResize="0"/>
            <p:nvPr/>
          </p:nvPicPr>
          <p:blipFill>
            <a:blip r:embed="rId3">
              <a:alphaModFix/>
            </a:blip>
            <a:stretch>
              <a:fillRect/>
            </a:stretch>
          </p:blipFill>
          <p:spPr>
            <a:xfrm>
              <a:off x="268834" y="152400"/>
              <a:ext cx="8606333" cy="4838700"/>
            </a:xfrm>
            <a:prstGeom prst="rect">
              <a:avLst/>
            </a:prstGeom>
            <a:noFill/>
            <a:ln>
              <a:noFill/>
            </a:ln>
          </p:spPr>
        </p:pic>
        <p:cxnSp>
          <p:nvCxnSpPr>
            <p:cNvPr id="262" name="Shape 262"/>
            <p:cNvCxnSpPr/>
            <p:nvPr/>
          </p:nvCxnSpPr>
          <p:spPr>
            <a:xfrm>
              <a:off x="2396525" y="1164350"/>
              <a:ext cx="1006200" cy="101700"/>
            </a:xfrm>
            <a:prstGeom prst="straightConnector1">
              <a:avLst/>
            </a:prstGeom>
            <a:noFill/>
            <a:ln cap="flat" cmpd="sng" w="38100">
              <a:solidFill>
                <a:srgbClr val="FF0000"/>
              </a:solidFill>
              <a:prstDash val="solid"/>
              <a:round/>
              <a:headEnd len="lg" w="lg" type="none"/>
              <a:tailEnd len="lg" w="lg" type="triangle"/>
            </a:ln>
          </p:spPr>
        </p:cxnSp>
        <p:cxnSp>
          <p:nvCxnSpPr>
            <p:cNvPr id="263" name="Shape 263"/>
            <p:cNvCxnSpPr/>
            <p:nvPr/>
          </p:nvCxnSpPr>
          <p:spPr>
            <a:xfrm>
              <a:off x="2373925" y="2340000"/>
              <a:ext cx="1175700" cy="180900"/>
            </a:xfrm>
            <a:prstGeom prst="straightConnector1">
              <a:avLst/>
            </a:prstGeom>
            <a:noFill/>
            <a:ln cap="flat" cmpd="sng" w="38100">
              <a:solidFill>
                <a:srgbClr val="FF0000"/>
              </a:solidFill>
              <a:prstDash val="solid"/>
              <a:round/>
              <a:headEnd len="lg" w="lg" type="none"/>
              <a:tailEnd len="lg" w="lg" type="triangle"/>
            </a:ln>
          </p:spPr>
        </p:cxnSp>
        <p:cxnSp>
          <p:nvCxnSpPr>
            <p:cNvPr id="264" name="Shape 264"/>
            <p:cNvCxnSpPr/>
            <p:nvPr/>
          </p:nvCxnSpPr>
          <p:spPr>
            <a:xfrm>
              <a:off x="1749625" y="3263800"/>
              <a:ext cx="1427100" cy="446700"/>
            </a:xfrm>
            <a:prstGeom prst="straightConnector1">
              <a:avLst/>
            </a:prstGeom>
            <a:noFill/>
            <a:ln cap="flat" cmpd="sng" w="38100">
              <a:solidFill>
                <a:srgbClr val="FF0000"/>
              </a:solidFill>
              <a:prstDash val="solid"/>
              <a:round/>
              <a:headEnd len="lg" w="lg" type="none"/>
              <a:tailEnd len="lg" w="lg" type="triangle"/>
            </a:ln>
          </p:spPr>
        </p:cxnSp>
        <p:cxnSp>
          <p:nvCxnSpPr>
            <p:cNvPr id="265" name="Shape 265"/>
            <p:cNvCxnSpPr/>
            <p:nvPr/>
          </p:nvCxnSpPr>
          <p:spPr>
            <a:xfrm flipH="1">
              <a:off x="6873075" y="938225"/>
              <a:ext cx="429600" cy="147000"/>
            </a:xfrm>
            <a:prstGeom prst="straightConnector1">
              <a:avLst/>
            </a:prstGeom>
            <a:noFill/>
            <a:ln cap="flat" cmpd="sng" w="38100">
              <a:solidFill>
                <a:srgbClr val="FF0000"/>
              </a:solidFill>
              <a:prstDash val="solid"/>
              <a:round/>
              <a:headEnd len="lg" w="lg" type="none"/>
              <a:tailEnd len="lg" w="lg" type="triangle"/>
            </a:ln>
          </p:spPr>
        </p:cxnSp>
        <p:cxnSp>
          <p:nvCxnSpPr>
            <p:cNvPr id="266" name="Shape 266"/>
            <p:cNvCxnSpPr/>
            <p:nvPr/>
          </p:nvCxnSpPr>
          <p:spPr>
            <a:xfrm flipH="1">
              <a:off x="7257425" y="2181875"/>
              <a:ext cx="373200" cy="339000"/>
            </a:xfrm>
            <a:prstGeom prst="straightConnector1">
              <a:avLst/>
            </a:prstGeom>
            <a:noFill/>
            <a:ln cap="flat" cmpd="sng" w="38100">
              <a:solidFill>
                <a:srgbClr val="FF0000"/>
              </a:solidFill>
              <a:prstDash val="solid"/>
              <a:round/>
              <a:headEnd len="lg" w="lg" type="none"/>
              <a:tailEnd len="lg" w="lg" type="triangle"/>
            </a:ln>
          </p:spPr>
        </p:cxnSp>
        <p:cxnSp>
          <p:nvCxnSpPr>
            <p:cNvPr id="267" name="Shape 267"/>
            <p:cNvCxnSpPr/>
            <p:nvPr/>
          </p:nvCxnSpPr>
          <p:spPr>
            <a:xfrm flipH="1">
              <a:off x="7234825" y="4080800"/>
              <a:ext cx="327900" cy="260100"/>
            </a:xfrm>
            <a:prstGeom prst="straightConnector1">
              <a:avLst/>
            </a:prstGeom>
            <a:noFill/>
            <a:ln cap="flat" cmpd="sng" w="38100">
              <a:solidFill>
                <a:srgbClr val="FF0000"/>
              </a:solidFill>
              <a:prstDash val="solid"/>
              <a:round/>
              <a:headEnd len="lg" w="lg" type="none"/>
              <a:tailEnd len="lg" w="lg" type="triangle"/>
            </a:ln>
          </p:spPr>
        </p:cxnSp>
        <p:sp>
          <p:nvSpPr>
            <p:cNvPr id="268" name="Shape 268"/>
            <p:cNvSpPr txBox="1"/>
            <p:nvPr/>
          </p:nvSpPr>
          <p:spPr>
            <a:xfrm>
              <a:off x="1537400" y="689450"/>
              <a:ext cx="1334100" cy="5766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latin typeface="PT Sans Narrow"/>
                  <a:ea typeface="PT Sans Narrow"/>
                  <a:cs typeface="PT Sans Narrow"/>
                  <a:sym typeface="PT Sans Narrow"/>
                </a:rPr>
                <a:t>Gaze</a:t>
              </a:r>
              <a:r>
                <a:rPr lang="en" sz="1800">
                  <a:latin typeface="PT Sans Narrow"/>
                  <a:ea typeface="PT Sans Narrow"/>
                  <a:cs typeface="PT Sans Narrow"/>
                  <a:sym typeface="PT Sans Narrow"/>
                </a:rPr>
                <a:t> oriented </a:t>
              </a:r>
            </a:p>
            <a:p>
              <a:pPr indent="0" lvl="0" marL="0">
                <a:spcBef>
                  <a:spcPts val="0"/>
                </a:spcBef>
                <a:buNone/>
              </a:pPr>
              <a:r>
                <a:rPr lang="en" sz="1800">
                  <a:latin typeface="PT Sans Narrow"/>
                  <a:ea typeface="PT Sans Narrow"/>
                  <a:cs typeface="PT Sans Narrow"/>
                  <a:sym typeface="PT Sans Narrow"/>
                </a:rPr>
                <a:t>towards</a:t>
              </a:r>
            </a:p>
          </p:txBody>
        </p:sp>
        <p:sp>
          <p:nvSpPr>
            <p:cNvPr id="269" name="Shape 269"/>
            <p:cNvSpPr txBox="1"/>
            <p:nvPr/>
          </p:nvSpPr>
          <p:spPr>
            <a:xfrm>
              <a:off x="1085200" y="2012175"/>
              <a:ext cx="1639200" cy="4635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latin typeface="PT Sans Narrow"/>
                  <a:ea typeface="PT Sans Narrow"/>
                  <a:cs typeface="PT Sans Narrow"/>
                  <a:sym typeface="PT Sans Narrow"/>
                </a:rPr>
                <a:t>Hands crossed</a:t>
              </a:r>
            </a:p>
          </p:txBody>
        </p:sp>
        <p:sp>
          <p:nvSpPr>
            <p:cNvPr id="270" name="Shape 270"/>
            <p:cNvSpPr txBox="1"/>
            <p:nvPr/>
          </p:nvSpPr>
          <p:spPr>
            <a:xfrm>
              <a:off x="268825" y="2746900"/>
              <a:ext cx="1480800" cy="5766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latin typeface="PT Sans Narrow"/>
                  <a:ea typeface="PT Sans Narrow"/>
                  <a:cs typeface="PT Sans Narrow"/>
                  <a:sym typeface="PT Sans Narrow"/>
                </a:rPr>
                <a:t>Legs open and oriented away</a:t>
              </a:r>
            </a:p>
          </p:txBody>
        </p:sp>
        <p:sp>
          <p:nvSpPr>
            <p:cNvPr id="271" name="Shape 271"/>
            <p:cNvSpPr txBox="1"/>
            <p:nvPr/>
          </p:nvSpPr>
          <p:spPr>
            <a:xfrm>
              <a:off x="7302675" y="434900"/>
              <a:ext cx="1334100" cy="5766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latin typeface="PT Sans Narrow"/>
                  <a:ea typeface="PT Sans Narrow"/>
                  <a:cs typeface="PT Sans Narrow"/>
                  <a:sym typeface="PT Sans Narrow"/>
                </a:rPr>
                <a:t>Gaze</a:t>
              </a:r>
              <a:r>
                <a:rPr lang="en" sz="1800">
                  <a:latin typeface="PT Sans Narrow"/>
                  <a:ea typeface="PT Sans Narrow"/>
                  <a:cs typeface="PT Sans Narrow"/>
                  <a:sym typeface="PT Sans Narrow"/>
                </a:rPr>
                <a:t> oriented </a:t>
              </a:r>
            </a:p>
            <a:p>
              <a:pPr indent="0" lvl="0" marL="0" rtl="0">
                <a:spcBef>
                  <a:spcPts val="0"/>
                </a:spcBef>
                <a:buNone/>
              </a:pPr>
              <a:r>
                <a:rPr lang="en" sz="1800">
                  <a:latin typeface="PT Sans Narrow"/>
                  <a:ea typeface="PT Sans Narrow"/>
                  <a:cs typeface="PT Sans Narrow"/>
                  <a:sym typeface="PT Sans Narrow"/>
                </a:rPr>
                <a:t>away</a:t>
              </a:r>
            </a:p>
          </p:txBody>
        </p:sp>
        <p:sp>
          <p:nvSpPr>
            <p:cNvPr id="272" name="Shape 272"/>
            <p:cNvSpPr txBox="1"/>
            <p:nvPr/>
          </p:nvSpPr>
          <p:spPr>
            <a:xfrm>
              <a:off x="7630625" y="1718375"/>
              <a:ext cx="1639200" cy="4635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latin typeface="PT Sans Narrow"/>
                  <a:ea typeface="PT Sans Narrow"/>
                  <a:cs typeface="PT Sans Narrow"/>
                  <a:sym typeface="PT Sans Narrow"/>
                </a:rPr>
                <a:t>Hands open</a:t>
              </a:r>
            </a:p>
          </p:txBody>
        </p:sp>
        <p:sp>
          <p:nvSpPr>
            <p:cNvPr id="273" name="Shape 273"/>
            <p:cNvSpPr txBox="1"/>
            <p:nvPr/>
          </p:nvSpPr>
          <p:spPr>
            <a:xfrm>
              <a:off x="7394375" y="3691250"/>
              <a:ext cx="1480800" cy="5766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solidFill>
                    <a:srgbClr val="B7B7B7"/>
                  </a:solidFill>
                  <a:latin typeface="PT Sans Narrow"/>
                  <a:ea typeface="PT Sans Narrow"/>
                  <a:cs typeface="PT Sans Narrow"/>
                  <a:sym typeface="PT Sans Narrow"/>
                </a:rPr>
                <a:t>Legs crossed</a:t>
              </a: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id="278" name="Shape 278"/>
          <p:cNvPicPr preferRelativeResize="0"/>
          <p:nvPr/>
        </p:nvPicPr>
        <p:blipFill>
          <a:blip r:embed="rId3">
            <a:alphaModFix/>
          </a:blip>
          <a:stretch>
            <a:fillRect/>
          </a:stretch>
        </p:blipFill>
        <p:spPr>
          <a:xfrm>
            <a:off x="268834" y="152400"/>
            <a:ext cx="8606333" cy="4838700"/>
          </a:xfrm>
          <a:prstGeom prst="rect">
            <a:avLst/>
          </a:prstGeom>
          <a:noFill/>
          <a:ln>
            <a:noFill/>
          </a:ln>
        </p:spPr>
      </p:pic>
      <p:sp>
        <p:nvSpPr>
          <p:cNvPr id="279" name="Shape 279"/>
          <p:cNvSpPr txBox="1"/>
          <p:nvPr/>
        </p:nvSpPr>
        <p:spPr>
          <a:xfrm>
            <a:off x="1331000" y="1446975"/>
            <a:ext cx="350400" cy="1593900"/>
          </a:xfrm>
          <a:prstGeom prst="rect">
            <a:avLst/>
          </a:prstGeom>
          <a:noFill/>
          <a:ln>
            <a:noFill/>
          </a:ln>
        </p:spPr>
        <p:txBody>
          <a:bodyPr anchorCtr="0" anchor="t" bIns="91425" lIns="91425" rIns="91425" wrap="square" tIns="91425">
            <a:noAutofit/>
          </a:bodyPr>
          <a:lstStyle/>
          <a:p>
            <a:pPr indent="0" lvl="0" marL="0">
              <a:spcBef>
                <a:spcPts val="0"/>
              </a:spcBef>
              <a:buNone/>
            </a:pPr>
            <a:r>
              <a:rPr lang="en" sz="9600">
                <a:solidFill>
                  <a:srgbClr val="FF0000"/>
                </a:solidFill>
              </a:rPr>
              <a:t>{</a:t>
            </a:r>
          </a:p>
        </p:txBody>
      </p:sp>
      <p:sp>
        <p:nvSpPr>
          <p:cNvPr id="280" name="Shape 280"/>
          <p:cNvSpPr txBox="1"/>
          <p:nvPr/>
        </p:nvSpPr>
        <p:spPr>
          <a:xfrm>
            <a:off x="463525" y="1817075"/>
            <a:ext cx="1480800" cy="10062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latin typeface="PT Sans Narrow"/>
                <a:ea typeface="PT Sans Narrow"/>
                <a:cs typeface="PT Sans Narrow"/>
                <a:sym typeface="PT Sans Narrow"/>
              </a:rPr>
              <a:t>Whole body</a:t>
            </a:r>
          </a:p>
          <a:p>
            <a:pPr indent="0" lvl="0" marL="0" rtl="0">
              <a:spcBef>
                <a:spcPts val="0"/>
              </a:spcBef>
              <a:buNone/>
            </a:pPr>
            <a:r>
              <a:rPr lang="en" sz="1800">
                <a:latin typeface="PT Sans Narrow"/>
                <a:ea typeface="PT Sans Narrow"/>
                <a:cs typeface="PT Sans Narrow"/>
                <a:sym typeface="PT Sans Narrow"/>
              </a:rPr>
              <a:t>oriented towards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More Smiling in Compliment Condition</a:t>
            </a: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rPr lang="en"/>
              <a:t>Typically More Smiling During the First 2min 30sec</a:t>
            </a:r>
          </a:p>
        </p:txBody>
      </p:sp>
      <p:pic>
        <p:nvPicPr>
          <p:cNvPr id="286" name="Shape 286" title="Chart"/>
          <p:cNvPicPr preferRelativeResize="0"/>
          <p:nvPr/>
        </p:nvPicPr>
        <p:blipFill>
          <a:blip r:embed="rId3">
            <a:alphaModFix/>
          </a:blip>
          <a:stretch>
            <a:fillRect/>
          </a:stretch>
        </p:blipFill>
        <p:spPr>
          <a:xfrm>
            <a:off x="78341" y="1112737"/>
            <a:ext cx="4719176" cy="2918025"/>
          </a:xfrm>
          <a:prstGeom prst="rect">
            <a:avLst/>
          </a:prstGeom>
          <a:noFill/>
          <a:ln>
            <a:noFill/>
          </a:ln>
        </p:spPr>
      </p:pic>
      <p:pic>
        <p:nvPicPr>
          <p:cNvPr id="287" name="Shape 287" title="Chart"/>
          <p:cNvPicPr preferRelativeResize="0"/>
          <p:nvPr/>
        </p:nvPicPr>
        <p:blipFill>
          <a:blip r:embed="rId4">
            <a:alphaModFix/>
          </a:blip>
          <a:stretch>
            <a:fillRect/>
          </a:stretch>
        </p:blipFill>
        <p:spPr>
          <a:xfrm>
            <a:off x="4391975" y="1112725"/>
            <a:ext cx="4719176" cy="291802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311700" y="0"/>
            <a:ext cx="8520600" cy="707400"/>
          </a:xfrm>
          <a:prstGeom prst="rect">
            <a:avLst/>
          </a:prstGeom>
        </p:spPr>
        <p:txBody>
          <a:bodyPr anchorCtr="0" anchor="t" bIns="91425" lIns="91425" rIns="91425" wrap="square" tIns="91425">
            <a:noAutofit/>
          </a:bodyPr>
          <a:lstStyle/>
          <a:p>
            <a:pPr indent="0" lvl="0" marL="0">
              <a:spcBef>
                <a:spcPts val="0"/>
              </a:spcBef>
              <a:buNone/>
            </a:pPr>
            <a:r>
              <a:rPr lang="en"/>
              <a:t>Gaze towards more in compliment condition</a:t>
            </a: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sz="1400"/>
          </a:p>
          <a:p>
            <a:pPr indent="0" lvl="0" marL="0" rtl="0">
              <a:spcBef>
                <a:spcPts val="0"/>
              </a:spcBef>
              <a:buNone/>
            </a:pPr>
            <a:r>
              <a:t/>
            </a:r>
            <a:endParaRPr/>
          </a:p>
        </p:txBody>
      </p:sp>
      <p:pic>
        <p:nvPicPr>
          <p:cNvPr id="293" name="Shape 293"/>
          <p:cNvPicPr preferRelativeResize="0"/>
          <p:nvPr/>
        </p:nvPicPr>
        <p:blipFill>
          <a:blip r:embed="rId3">
            <a:alphaModFix/>
          </a:blip>
          <a:stretch>
            <a:fillRect/>
          </a:stretch>
        </p:blipFill>
        <p:spPr>
          <a:xfrm>
            <a:off x="152401" y="859800"/>
            <a:ext cx="8839198" cy="40026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1651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In the Literature</a:t>
            </a:r>
          </a:p>
        </p:txBody>
      </p:sp>
      <p:sp>
        <p:nvSpPr>
          <p:cNvPr id="123" name="Shape 123"/>
          <p:cNvSpPr txBox="1"/>
          <p:nvPr>
            <p:ph idx="1" type="body"/>
          </p:nvPr>
        </p:nvSpPr>
        <p:spPr>
          <a:xfrm>
            <a:off x="311700" y="948725"/>
            <a:ext cx="8520600" cy="3302700"/>
          </a:xfrm>
          <a:prstGeom prst="rect">
            <a:avLst/>
          </a:prstGeom>
        </p:spPr>
        <p:txBody>
          <a:bodyPr anchorCtr="0" anchor="t" bIns="91425" lIns="91425" rIns="91425" wrap="square" tIns="91425">
            <a:noAutofit/>
          </a:bodyPr>
          <a:lstStyle/>
          <a:p>
            <a:pPr indent="0" lvl="0" marL="0" rtl="0">
              <a:spcBef>
                <a:spcPts val="0"/>
              </a:spcBef>
              <a:buNone/>
            </a:pPr>
            <a:r>
              <a:rPr lang="en"/>
              <a:t>What purpose do compliments serve in conversation? (H1)</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idx="1" type="body"/>
          </p:nvPr>
        </p:nvSpPr>
        <p:spPr>
          <a:xfrm>
            <a:off x="311700" y="1266325"/>
            <a:ext cx="8050500" cy="420600"/>
          </a:xfrm>
          <a:prstGeom prst="rect">
            <a:avLst/>
          </a:prstGeom>
        </p:spPr>
        <p:txBody>
          <a:bodyPr anchorCtr="0" anchor="t" bIns="91425" lIns="91425" rIns="91425" wrap="square" tIns="91425">
            <a:noAutofit/>
          </a:bodyPr>
          <a:lstStyle/>
          <a:p>
            <a:pPr indent="-342900" lvl="0" marL="457200" rtl="0">
              <a:spcBef>
                <a:spcPts val="0"/>
              </a:spcBef>
              <a:buSzPts val="1800"/>
              <a:buChar char="-"/>
            </a:pPr>
            <a:r>
              <a:rPr lang="en"/>
              <a:t>Average smiling time in each trial </a:t>
            </a:r>
          </a:p>
          <a:p>
            <a:pPr indent="0" lvl="0" marL="0">
              <a:spcBef>
                <a:spcPts val="0"/>
              </a:spcBef>
              <a:buNone/>
            </a:pPr>
            <a:r>
              <a:t/>
            </a:r>
            <a:endParaRPr/>
          </a:p>
          <a:p>
            <a:pPr indent="0" lvl="0" marL="0">
              <a:spcBef>
                <a:spcPts val="0"/>
              </a:spcBef>
              <a:buNone/>
            </a:pPr>
            <a:r>
              <a:t/>
            </a:r>
            <a:endParaRPr/>
          </a:p>
        </p:txBody>
      </p:sp>
      <p:sp>
        <p:nvSpPr>
          <p:cNvPr id="299" name="Shape 29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t-test</a:t>
            </a:r>
          </a:p>
        </p:txBody>
      </p:sp>
      <p:graphicFrame>
        <p:nvGraphicFramePr>
          <p:cNvPr id="300" name="Shape 300"/>
          <p:cNvGraphicFramePr/>
          <p:nvPr/>
        </p:nvGraphicFramePr>
        <p:xfrm>
          <a:off x="857825" y="1779350"/>
          <a:ext cx="3000000" cy="3000000"/>
        </p:xfrm>
        <a:graphic>
          <a:graphicData uri="http://schemas.openxmlformats.org/drawingml/2006/table">
            <a:tbl>
              <a:tblPr>
                <a:noFill/>
                <a:tableStyleId>{6D070090-ADC4-400E-8070-FAE71348F9AC}</a:tableStyleId>
              </a:tblPr>
              <a:tblGrid>
                <a:gridCol w="1422550"/>
                <a:gridCol w="1422550"/>
                <a:gridCol w="1422550"/>
              </a:tblGrid>
              <a:tr h="362725">
                <a:tc>
                  <a:txBody>
                    <a:bodyPr>
                      <a:noAutofit/>
                    </a:bodyPr>
                    <a:lstStyle/>
                    <a:p>
                      <a:pPr indent="0" lvl="0" marL="0" algn="ctr">
                        <a:spcBef>
                          <a:spcPts val="0"/>
                        </a:spcBef>
                        <a:buNone/>
                      </a:pPr>
                      <a:r>
                        <a:t/>
                      </a:r>
                      <a:endParaRPr/>
                    </a:p>
                  </a:txBody>
                  <a:tcPr marT="91425" marB="91425" marR="91425" marL="91425" anchor="ctr"/>
                </a:tc>
                <a:tc>
                  <a:txBody>
                    <a:bodyPr>
                      <a:noAutofit/>
                    </a:bodyPr>
                    <a:lstStyle/>
                    <a:p>
                      <a:pPr indent="0" lvl="0" marL="0" algn="ctr">
                        <a:spcBef>
                          <a:spcPts val="0"/>
                        </a:spcBef>
                        <a:buNone/>
                      </a:pPr>
                      <a:r>
                        <a:rPr lang="en"/>
                        <a:t>Compliment </a:t>
                      </a:r>
                    </a:p>
                  </a:txBody>
                  <a:tcPr marT="91425" marB="91425" marR="91425" marL="91425" anchor="ctr"/>
                </a:tc>
                <a:tc>
                  <a:txBody>
                    <a:bodyPr>
                      <a:noAutofit/>
                    </a:bodyPr>
                    <a:lstStyle/>
                    <a:p>
                      <a:pPr indent="0" lvl="0" marL="0" algn="ctr">
                        <a:spcBef>
                          <a:spcPts val="0"/>
                        </a:spcBef>
                        <a:buNone/>
                      </a:pPr>
                      <a:r>
                        <a:rPr lang="en"/>
                        <a:t>No Compliment</a:t>
                      </a:r>
                    </a:p>
                  </a:txBody>
                  <a:tcPr marT="91425" marB="91425" marR="91425" marL="91425" anchor="ctr"/>
                </a:tc>
              </a:tr>
              <a:tr h="394125">
                <a:tc>
                  <a:txBody>
                    <a:bodyPr>
                      <a:noAutofit/>
                    </a:bodyPr>
                    <a:lstStyle/>
                    <a:p>
                      <a:pPr indent="0" lvl="0" marL="0" algn="ctr">
                        <a:spcBef>
                          <a:spcPts val="0"/>
                        </a:spcBef>
                        <a:buNone/>
                      </a:pPr>
                      <a:r>
                        <a:rPr lang="en"/>
                        <a:t>mean(s)</a:t>
                      </a:r>
                    </a:p>
                  </a:txBody>
                  <a:tcPr marT="91425" marB="91425" marR="91425" marL="91425" anchor="ctr"/>
                </a:tc>
                <a:tc>
                  <a:txBody>
                    <a:bodyPr>
                      <a:noAutofit/>
                    </a:bodyPr>
                    <a:lstStyle/>
                    <a:p>
                      <a:pPr indent="279400" lvl="0" marL="0" rtl="0" algn="r">
                        <a:lnSpc>
                          <a:spcPct val="115000"/>
                        </a:lnSpc>
                        <a:spcBef>
                          <a:spcPts val="0"/>
                        </a:spcBef>
                        <a:buNone/>
                      </a:pPr>
                      <a:r>
                        <a:rPr lang="en"/>
                        <a:t>251.350</a:t>
                      </a:r>
                    </a:p>
                  </a:txBody>
                  <a:tcPr marT="91425" marB="91425" marR="91425" marL="91425" anchor="ctr"/>
                </a:tc>
                <a:tc>
                  <a:txBody>
                    <a:bodyPr>
                      <a:noAutofit/>
                    </a:bodyPr>
                    <a:lstStyle/>
                    <a:p>
                      <a:pPr indent="368300" lvl="0" marL="0" rtl="0" algn="r">
                        <a:lnSpc>
                          <a:spcPct val="115000"/>
                        </a:lnSpc>
                        <a:spcBef>
                          <a:spcPts val="0"/>
                        </a:spcBef>
                        <a:buNone/>
                      </a:pPr>
                      <a:r>
                        <a:rPr lang="en"/>
                        <a:t>146.325</a:t>
                      </a:r>
                    </a:p>
                  </a:txBody>
                  <a:tcPr marT="91425" marB="91425" marR="91425" marL="91425" anchor="ctr"/>
                </a:tc>
              </a:tr>
              <a:tr h="394125">
                <a:tc>
                  <a:txBody>
                    <a:bodyPr>
                      <a:noAutofit/>
                    </a:bodyPr>
                    <a:lstStyle/>
                    <a:p>
                      <a:pPr indent="0" lvl="0" marL="0" algn="ctr">
                        <a:spcBef>
                          <a:spcPts val="0"/>
                        </a:spcBef>
                        <a:buNone/>
                      </a:pPr>
                      <a:r>
                        <a:rPr lang="en"/>
                        <a:t>sd(s)</a:t>
                      </a:r>
                    </a:p>
                  </a:txBody>
                  <a:tcPr marT="91425" marB="91425" marR="91425" marL="91425" anchor="ctr"/>
                </a:tc>
                <a:tc>
                  <a:txBody>
                    <a:bodyPr>
                      <a:noAutofit/>
                    </a:bodyPr>
                    <a:lstStyle/>
                    <a:p>
                      <a:pPr indent="279400" lvl="0" marL="0" rtl="0" algn="r">
                        <a:lnSpc>
                          <a:spcPct val="115000"/>
                        </a:lnSpc>
                        <a:spcBef>
                          <a:spcPts val="0"/>
                        </a:spcBef>
                        <a:buNone/>
                      </a:pPr>
                      <a:r>
                        <a:rPr lang="en"/>
                        <a:t>47.127</a:t>
                      </a:r>
                    </a:p>
                  </a:txBody>
                  <a:tcPr marT="91425" marB="91425" marR="91425" marL="91425" anchor="ctr"/>
                </a:tc>
                <a:tc>
                  <a:txBody>
                    <a:bodyPr>
                      <a:noAutofit/>
                    </a:bodyPr>
                    <a:lstStyle/>
                    <a:p>
                      <a:pPr indent="279400" lvl="0" marL="0" rtl="0" algn="r">
                        <a:lnSpc>
                          <a:spcPct val="115000"/>
                        </a:lnSpc>
                        <a:spcBef>
                          <a:spcPts val="0"/>
                        </a:spcBef>
                        <a:buNone/>
                      </a:pPr>
                      <a:r>
                        <a:rPr lang="en"/>
                        <a:t>21.136</a:t>
                      </a:r>
                    </a:p>
                  </a:txBody>
                  <a:tcPr marT="91425" marB="91425" marR="91425" marL="91425" anchor="ctr"/>
                </a:tc>
              </a:tr>
            </a:tbl>
          </a:graphicData>
        </a:graphic>
      </p:graphicFrame>
      <p:graphicFrame>
        <p:nvGraphicFramePr>
          <p:cNvPr id="301" name="Shape 301"/>
          <p:cNvGraphicFramePr/>
          <p:nvPr/>
        </p:nvGraphicFramePr>
        <p:xfrm>
          <a:off x="865775" y="3663475"/>
          <a:ext cx="3000000" cy="3000000"/>
        </p:xfrm>
        <a:graphic>
          <a:graphicData uri="http://schemas.openxmlformats.org/drawingml/2006/table">
            <a:tbl>
              <a:tblPr>
                <a:noFill/>
                <a:tableStyleId>{6D070090-ADC4-400E-8070-FAE71348F9AC}</a:tableStyleId>
              </a:tblPr>
              <a:tblGrid>
                <a:gridCol w="1417250"/>
                <a:gridCol w="1417250"/>
                <a:gridCol w="1417250"/>
              </a:tblGrid>
              <a:tr h="412200">
                <a:tc>
                  <a:txBody>
                    <a:bodyPr>
                      <a:noAutofit/>
                    </a:bodyPr>
                    <a:lstStyle/>
                    <a:p>
                      <a:pPr indent="0" lvl="0" marL="0" algn="ctr">
                        <a:spcBef>
                          <a:spcPts val="0"/>
                        </a:spcBef>
                        <a:buNone/>
                      </a:pPr>
                      <a:r>
                        <a:t/>
                      </a:r>
                      <a:endParaRPr/>
                    </a:p>
                  </a:txBody>
                  <a:tcPr marT="91425" marB="91425" marR="91425" marL="91425" anchor="ctr"/>
                </a:tc>
                <a:tc>
                  <a:txBody>
                    <a:bodyPr>
                      <a:noAutofit/>
                    </a:bodyPr>
                    <a:lstStyle/>
                    <a:p>
                      <a:pPr indent="0" lvl="0" marL="0" algn="ctr">
                        <a:spcBef>
                          <a:spcPts val="0"/>
                        </a:spcBef>
                        <a:buNone/>
                      </a:pPr>
                      <a:r>
                        <a:rPr lang="en"/>
                        <a:t>Compliment</a:t>
                      </a:r>
                    </a:p>
                  </a:txBody>
                  <a:tcPr marT="91425" marB="91425" marR="91425" marL="91425" anchor="ctr"/>
                </a:tc>
                <a:tc>
                  <a:txBody>
                    <a:bodyPr>
                      <a:noAutofit/>
                    </a:bodyPr>
                    <a:lstStyle/>
                    <a:p>
                      <a:pPr indent="0" lvl="0" marL="0" algn="ctr">
                        <a:spcBef>
                          <a:spcPts val="0"/>
                        </a:spcBef>
                        <a:buNone/>
                      </a:pPr>
                      <a:r>
                        <a:rPr lang="en"/>
                        <a:t>No </a:t>
                      </a:r>
                      <a:r>
                        <a:rPr lang="en"/>
                        <a:t>Compliment</a:t>
                      </a:r>
                    </a:p>
                  </a:txBody>
                  <a:tcPr marT="91425" marB="91425" marR="91425" marL="91425" anchor="ctr"/>
                </a:tc>
              </a:tr>
              <a:tr h="412200">
                <a:tc>
                  <a:txBody>
                    <a:bodyPr>
                      <a:noAutofit/>
                    </a:bodyPr>
                    <a:lstStyle/>
                    <a:p>
                      <a:pPr indent="0" lvl="0" marL="0" algn="ctr">
                        <a:spcBef>
                          <a:spcPts val="0"/>
                        </a:spcBef>
                        <a:buNone/>
                      </a:pPr>
                      <a:r>
                        <a:rPr lang="en"/>
                        <a:t>mean(s)</a:t>
                      </a:r>
                    </a:p>
                  </a:txBody>
                  <a:tcPr marT="91425" marB="91425" marR="91425" marL="91425" anchor="ctr"/>
                </a:tc>
                <a:tc>
                  <a:txBody>
                    <a:bodyPr>
                      <a:noAutofit/>
                    </a:bodyPr>
                    <a:lstStyle/>
                    <a:p>
                      <a:pPr indent="368300" lvl="0" marL="0" rtl="0" algn="r">
                        <a:lnSpc>
                          <a:spcPct val="115000"/>
                        </a:lnSpc>
                        <a:spcBef>
                          <a:spcPts val="0"/>
                        </a:spcBef>
                        <a:buNone/>
                      </a:pPr>
                      <a:r>
                        <a:rPr lang="en"/>
                        <a:t>393.058</a:t>
                      </a:r>
                    </a:p>
                  </a:txBody>
                  <a:tcPr marT="91425" marB="91425" marR="91425" marL="91425" anchor="ctr"/>
                </a:tc>
                <a:tc>
                  <a:txBody>
                    <a:bodyPr>
                      <a:noAutofit/>
                    </a:bodyPr>
                    <a:lstStyle/>
                    <a:p>
                      <a:pPr indent="368300" lvl="0" marL="0" rtl="0" algn="r">
                        <a:lnSpc>
                          <a:spcPct val="115000"/>
                        </a:lnSpc>
                        <a:spcBef>
                          <a:spcPts val="0"/>
                        </a:spcBef>
                        <a:buNone/>
                      </a:pPr>
                      <a:r>
                        <a:rPr lang="en"/>
                        <a:t>352.418</a:t>
                      </a:r>
                    </a:p>
                  </a:txBody>
                  <a:tcPr marT="91425" marB="91425" marR="91425" marL="91425" anchor="ctr"/>
                </a:tc>
              </a:tr>
              <a:tr h="412200">
                <a:tc>
                  <a:txBody>
                    <a:bodyPr>
                      <a:noAutofit/>
                    </a:bodyPr>
                    <a:lstStyle/>
                    <a:p>
                      <a:pPr indent="0" lvl="0" marL="0" algn="ctr">
                        <a:spcBef>
                          <a:spcPts val="0"/>
                        </a:spcBef>
                        <a:buNone/>
                      </a:pPr>
                      <a:r>
                        <a:rPr lang="en"/>
                        <a:t>sd(s)</a:t>
                      </a:r>
                    </a:p>
                  </a:txBody>
                  <a:tcPr marT="91425" marB="91425" marR="91425" marL="91425" anchor="ctr"/>
                </a:tc>
                <a:tc>
                  <a:txBody>
                    <a:bodyPr>
                      <a:noAutofit/>
                    </a:bodyPr>
                    <a:lstStyle/>
                    <a:p>
                      <a:pPr indent="279400" lvl="0" marL="0" rtl="0" algn="r">
                        <a:lnSpc>
                          <a:spcPct val="115000"/>
                        </a:lnSpc>
                        <a:spcBef>
                          <a:spcPts val="0"/>
                        </a:spcBef>
                        <a:buNone/>
                      </a:pPr>
                      <a:r>
                        <a:rPr lang="en"/>
                        <a:t>43.727</a:t>
                      </a:r>
                    </a:p>
                  </a:txBody>
                  <a:tcPr marT="91425" marB="91425" marR="91425" marL="91425" anchor="ctr"/>
                </a:tc>
                <a:tc>
                  <a:txBody>
                    <a:bodyPr>
                      <a:noAutofit/>
                    </a:bodyPr>
                    <a:lstStyle/>
                    <a:p>
                      <a:pPr indent="279400" lvl="0" marL="0" rtl="0" algn="r">
                        <a:lnSpc>
                          <a:spcPct val="115000"/>
                        </a:lnSpc>
                        <a:spcBef>
                          <a:spcPts val="0"/>
                        </a:spcBef>
                        <a:buNone/>
                      </a:pPr>
                      <a:r>
                        <a:rPr lang="en"/>
                        <a:t>23.713</a:t>
                      </a:r>
                    </a:p>
                  </a:txBody>
                  <a:tcPr marT="91425" marB="91425" marR="91425" marL="91425" anchor="ctr"/>
                </a:tc>
              </a:tr>
            </a:tbl>
          </a:graphicData>
        </a:graphic>
      </p:graphicFrame>
      <p:sp>
        <p:nvSpPr>
          <p:cNvPr id="302" name="Shape 302"/>
          <p:cNvSpPr txBox="1"/>
          <p:nvPr/>
        </p:nvSpPr>
        <p:spPr>
          <a:xfrm>
            <a:off x="366300" y="3202963"/>
            <a:ext cx="7941300" cy="460500"/>
          </a:xfrm>
          <a:prstGeom prst="rect">
            <a:avLst/>
          </a:prstGeom>
          <a:noFill/>
          <a:ln>
            <a:noFill/>
          </a:ln>
        </p:spPr>
        <p:txBody>
          <a:bodyPr anchorCtr="0" anchor="t" bIns="91425" lIns="91425" rIns="91425" wrap="square" tIns="91425">
            <a:noAutofit/>
          </a:bodyPr>
          <a:lstStyle/>
          <a:p>
            <a:pPr indent="-342900" lvl="0" marL="457200" rtl="0">
              <a:lnSpc>
                <a:spcPct val="115000"/>
              </a:lnSpc>
              <a:spcBef>
                <a:spcPts val="0"/>
              </a:spcBef>
              <a:spcAft>
                <a:spcPts val="1600"/>
              </a:spcAft>
              <a:buClr>
                <a:schemeClr val="dk2"/>
              </a:buClr>
              <a:buSzPts val="1800"/>
              <a:buFont typeface="Open Sans"/>
              <a:buChar char="-"/>
            </a:pPr>
            <a:r>
              <a:rPr lang="en" sz="1800">
                <a:solidFill>
                  <a:schemeClr val="dk2"/>
                </a:solidFill>
                <a:latin typeface="Open Sans"/>
                <a:ea typeface="Open Sans"/>
                <a:cs typeface="Open Sans"/>
                <a:sym typeface="Open Sans"/>
              </a:rPr>
              <a:t>Average gaze towards time </a:t>
            </a:r>
          </a:p>
        </p:txBody>
      </p:sp>
      <p:sp>
        <p:nvSpPr>
          <p:cNvPr id="303" name="Shape 303"/>
          <p:cNvSpPr txBox="1"/>
          <p:nvPr/>
        </p:nvSpPr>
        <p:spPr>
          <a:xfrm>
            <a:off x="5943600" y="1983250"/>
            <a:ext cx="1703400" cy="923400"/>
          </a:xfrm>
          <a:prstGeom prst="rect">
            <a:avLst/>
          </a:prstGeom>
          <a:noFill/>
          <a:ln>
            <a:noFill/>
          </a:ln>
        </p:spPr>
        <p:txBody>
          <a:bodyPr anchorCtr="0" anchor="t" bIns="91425" lIns="91425" rIns="91425" wrap="square" tIns="91425">
            <a:noAutofit/>
          </a:bodyPr>
          <a:lstStyle/>
          <a:p>
            <a:pPr indent="0" lvl="0" marL="0">
              <a:spcBef>
                <a:spcPts val="0"/>
              </a:spcBef>
              <a:buNone/>
            </a:pPr>
            <a:r>
              <a:rPr lang="en"/>
              <a:t>T-value = 5.57527</a:t>
            </a:r>
          </a:p>
          <a:p>
            <a:pPr indent="0" lvl="0" marL="0">
              <a:spcBef>
                <a:spcPts val="0"/>
              </a:spcBef>
              <a:buNone/>
            </a:pPr>
            <a:r>
              <a:rPr lang="en"/>
              <a:t>p</a:t>
            </a:r>
            <a:r>
              <a:rPr lang="en"/>
              <a:t>- value &lt; 0.01</a:t>
            </a:r>
          </a:p>
          <a:p>
            <a:pPr indent="0" lvl="0" marL="0">
              <a:spcBef>
                <a:spcPts val="0"/>
              </a:spcBef>
              <a:buNone/>
            </a:pPr>
            <a:r>
              <a:rPr lang="en"/>
              <a:t>Significant!</a:t>
            </a:r>
          </a:p>
        </p:txBody>
      </p:sp>
      <p:sp>
        <p:nvSpPr>
          <p:cNvPr id="304" name="Shape 304"/>
          <p:cNvSpPr txBox="1"/>
          <p:nvPr/>
        </p:nvSpPr>
        <p:spPr>
          <a:xfrm>
            <a:off x="6266275" y="4057150"/>
            <a:ext cx="2017800" cy="6828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
        <p:nvSpPr>
          <p:cNvPr id="305" name="Shape 305"/>
          <p:cNvSpPr txBox="1"/>
          <p:nvPr/>
        </p:nvSpPr>
        <p:spPr>
          <a:xfrm>
            <a:off x="5943600" y="3909475"/>
            <a:ext cx="2082600" cy="781200"/>
          </a:xfrm>
          <a:prstGeom prst="rect">
            <a:avLst/>
          </a:prstGeom>
          <a:noFill/>
          <a:ln>
            <a:noFill/>
          </a:ln>
        </p:spPr>
        <p:txBody>
          <a:bodyPr anchorCtr="0" anchor="t" bIns="91425" lIns="91425" rIns="91425" wrap="square" tIns="91425">
            <a:noAutofit/>
          </a:bodyPr>
          <a:lstStyle/>
          <a:p>
            <a:pPr indent="0" lvl="0" marL="0">
              <a:spcBef>
                <a:spcPts val="0"/>
              </a:spcBef>
              <a:buNone/>
            </a:pPr>
            <a:r>
              <a:rPr lang="en"/>
              <a:t>T-value = 2.473476</a:t>
            </a:r>
          </a:p>
          <a:p>
            <a:pPr indent="0" lvl="0" marL="0">
              <a:spcBef>
                <a:spcPts val="0"/>
              </a:spcBef>
              <a:buNone/>
            </a:pPr>
            <a:r>
              <a:rPr lang="en"/>
              <a:t>p- value &lt; 0.05</a:t>
            </a:r>
          </a:p>
          <a:p>
            <a:pPr indent="0" lvl="0" marL="0">
              <a:spcBef>
                <a:spcPts val="0"/>
              </a:spcBef>
              <a:buNone/>
            </a:pPr>
            <a:r>
              <a:rPr lang="en"/>
              <a:t>Significant!</a:t>
            </a:r>
          </a:p>
          <a:p>
            <a:pPr indent="0" lvl="0" marL="0">
              <a:spcBef>
                <a:spcPts val="0"/>
              </a:spcBef>
              <a:buNone/>
            </a:pPr>
            <a:r>
              <a:t/>
            </a:r>
            <a:endParaRPr/>
          </a:p>
        </p:txBody>
      </p:sp>
      <p:pic>
        <p:nvPicPr>
          <p:cNvPr id="306" name="Shape 306"/>
          <p:cNvPicPr preferRelativeResize="0"/>
          <p:nvPr/>
        </p:nvPicPr>
        <p:blipFill>
          <a:blip r:embed="rId3">
            <a:alphaModFix/>
          </a:blip>
          <a:stretch>
            <a:fillRect/>
          </a:stretch>
        </p:blipFill>
        <p:spPr>
          <a:xfrm>
            <a:off x="6994550" y="343800"/>
            <a:ext cx="1722800" cy="1043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1402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No significant findings for hand modality </a:t>
            </a:r>
          </a:p>
        </p:txBody>
      </p:sp>
      <p:pic>
        <p:nvPicPr>
          <p:cNvPr id="312" name="Shape 312"/>
          <p:cNvPicPr preferRelativeResize="0"/>
          <p:nvPr/>
        </p:nvPicPr>
        <p:blipFill>
          <a:blip r:embed="rId3">
            <a:alphaModFix/>
          </a:blip>
          <a:stretch>
            <a:fillRect/>
          </a:stretch>
        </p:blipFill>
        <p:spPr>
          <a:xfrm>
            <a:off x="152400" y="1000025"/>
            <a:ext cx="8839200" cy="351905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311700" y="226425"/>
            <a:ext cx="8520600" cy="707400"/>
          </a:xfrm>
          <a:prstGeom prst="rect">
            <a:avLst/>
          </a:prstGeom>
        </p:spPr>
        <p:txBody>
          <a:bodyPr anchorCtr="0" anchor="t" bIns="91425" lIns="91425" rIns="91425" wrap="square" tIns="91425">
            <a:noAutofit/>
          </a:bodyPr>
          <a:lstStyle/>
          <a:p>
            <a:pPr indent="0" lvl="0" marL="0">
              <a:spcBef>
                <a:spcPts val="0"/>
              </a:spcBef>
              <a:buNone/>
            </a:pPr>
            <a:r>
              <a:rPr lang="en"/>
              <a:t>No Observed Compliment Effect on Liking</a:t>
            </a: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rPr lang="en"/>
              <a:t>Compliment givers rate receivers as less attractive?</a:t>
            </a:r>
          </a:p>
          <a:p>
            <a:pPr indent="0" lvl="0" marL="0">
              <a:spcBef>
                <a:spcPts val="0"/>
              </a:spcBef>
              <a:buNone/>
            </a:pPr>
            <a:r>
              <a:t/>
            </a:r>
            <a:endParaRPr/>
          </a:p>
        </p:txBody>
      </p:sp>
      <p:pic>
        <p:nvPicPr>
          <p:cNvPr id="318" name="Shape 318" title="Chart"/>
          <p:cNvPicPr preferRelativeResize="0"/>
          <p:nvPr/>
        </p:nvPicPr>
        <p:blipFill rotWithShape="1">
          <a:blip r:embed="rId3">
            <a:alphaModFix/>
          </a:blip>
          <a:srcRect b="9954" l="0" r="0" t="6600"/>
          <a:stretch/>
        </p:blipFill>
        <p:spPr>
          <a:xfrm>
            <a:off x="1511500" y="992699"/>
            <a:ext cx="6120975" cy="3158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id="323" name="Shape 323"/>
          <p:cNvPicPr preferRelativeResize="0"/>
          <p:nvPr/>
        </p:nvPicPr>
        <p:blipFill>
          <a:blip r:embed="rId3">
            <a:alphaModFix/>
          </a:blip>
          <a:stretch>
            <a:fillRect/>
          </a:stretch>
        </p:blipFill>
        <p:spPr>
          <a:xfrm>
            <a:off x="1981200" y="445025"/>
            <a:ext cx="6646850" cy="4546074"/>
          </a:xfrm>
          <a:prstGeom prst="rect">
            <a:avLst/>
          </a:prstGeom>
          <a:noFill/>
          <a:ln>
            <a:noFill/>
          </a:ln>
        </p:spPr>
      </p:pic>
      <p:sp>
        <p:nvSpPr>
          <p:cNvPr id="324" name="Shape 324"/>
          <p:cNvSpPr txBox="1"/>
          <p:nvPr>
            <p:ph type="title"/>
          </p:nvPr>
        </p:nvSpPr>
        <p:spPr>
          <a:xfrm>
            <a:off x="311700" y="64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Does physical attraction affect how you feel about strangers?</a:t>
            </a:r>
          </a:p>
          <a:p>
            <a:pPr indent="0" lvl="0" marL="0" rtl="0">
              <a:spcBef>
                <a:spcPts val="0"/>
              </a:spcBef>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311700" y="64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Does physical attraction affect how you react to strangers?</a:t>
            </a:r>
          </a:p>
          <a:p>
            <a:pPr indent="0" lvl="0" marL="0" rtl="0">
              <a:spcBef>
                <a:spcPts val="0"/>
              </a:spcBef>
              <a:buNone/>
            </a:pPr>
            <a:r>
              <a:t/>
            </a:r>
            <a:endParaRPr/>
          </a:p>
        </p:txBody>
      </p:sp>
      <p:pic>
        <p:nvPicPr>
          <p:cNvPr id="330" name="Shape 330"/>
          <p:cNvPicPr preferRelativeResize="0"/>
          <p:nvPr/>
        </p:nvPicPr>
        <p:blipFill rotWithShape="1">
          <a:blip r:embed="rId3">
            <a:alphaModFix/>
          </a:blip>
          <a:srcRect b="0" l="3468" r="2793" t="5508"/>
          <a:stretch/>
        </p:blipFill>
        <p:spPr>
          <a:xfrm>
            <a:off x="2418225" y="695225"/>
            <a:ext cx="6215975" cy="43200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311700" y="368825"/>
            <a:ext cx="8520600" cy="707400"/>
          </a:xfrm>
          <a:prstGeom prst="rect">
            <a:avLst/>
          </a:prstGeom>
        </p:spPr>
        <p:txBody>
          <a:bodyPr anchorCtr="0" anchor="t" bIns="91425" lIns="91425" rIns="91425" wrap="square" tIns="91425">
            <a:noAutofit/>
          </a:bodyPr>
          <a:lstStyle/>
          <a:p>
            <a:pPr indent="0" lvl="0" marL="0">
              <a:spcBef>
                <a:spcPts val="0"/>
              </a:spcBef>
              <a:buNone/>
            </a:pPr>
            <a:r>
              <a:rPr lang="en"/>
              <a:t>Discussion</a:t>
            </a:r>
          </a:p>
        </p:txBody>
      </p:sp>
      <p:sp>
        <p:nvSpPr>
          <p:cNvPr id="336" name="Shape 336"/>
          <p:cNvSpPr txBox="1"/>
          <p:nvPr>
            <p:ph idx="1" type="body"/>
          </p:nvPr>
        </p:nvSpPr>
        <p:spPr>
          <a:xfrm>
            <a:off x="311700" y="1190125"/>
            <a:ext cx="8520600" cy="3845400"/>
          </a:xfrm>
          <a:prstGeom prst="rect">
            <a:avLst/>
          </a:prstGeom>
        </p:spPr>
        <p:txBody>
          <a:bodyPr anchorCtr="0" anchor="t" bIns="91425" lIns="91425" rIns="91425" wrap="square" tIns="91425">
            <a:noAutofit/>
          </a:bodyPr>
          <a:lstStyle/>
          <a:p>
            <a:pPr indent="0" lvl="0" marL="0" rtl="0">
              <a:spcBef>
                <a:spcPts val="0"/>
              </a:spcBef>
              <a:buNone/>
            </a:pPr>
            <a:r>
              <a:t/>
            </a:r>
            <a:endParaRPr sz="2200"/>
          </a:p>
          <a:p>
            <a:pPr indent="0" lvl="0" marL="0">
              <a:spcBef>
                <a:spcPts val="0"/>
              </a:spcBef>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title"/>
          </p:nvPr>
        </p:nvSpPr>
        <p:spPr>
          <a:xfrm>
            <a:off x="311700" y="3688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Discussion</a:t>
            </a:r>
          </a:p>
        </p:txBody>
      </p:sp>
      <p:sp>
        <p:nvSpPr>
          <p:cNvPr id="342" name="Shape 342"/>
          <p:cNvSpPr txBox="1"/>
          <p:nvPr>
            <p:ph idx="1" type="body"/>
          </p:nvPr>
        </p:nvSpPr>
        <p:spPr>
          <a:xfrm>
            <a:off x="311700" y="1190125"/>
            <a:ext cx="8520600" cy="3845400"/>
          </a:xfrm>
          <a:prstGeom prst="rect">
            <a:avLst/>
          </a:prstGeom>
        </p:spPr>
        <p:txBody>
          <a:bodyPr anchorCtr="0" anchor="t" bIns="91425" lIns="91425" rIns="91425" wrap="square" tIns="91425">
            <a:noAutofit/>
          </a:bodyPr>
          <a:lstStyle/>
          <a:p>
            <a:pPr indent="0" lvl="0" marL="0" rtl="0">
              <a:spcBef>
                <a:spcPts val="0"/>
              </a:spcBef>
              <a:buNone/>
            </a:pPr>
            <a:r>
              <a:rPr lang="en" sz="2200"/>
              <a:t>How do compliments influence social situations? (H1)</a:t>
            </a:r>
          </a:p>
          <a:p>
            <a:pPr indent="0" lvl="0" marL="0" rtl="0">
              <a:spcBef>
                <a:spcPts val="0"/>
              </a:spcBef>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ph type="title"/>
          </p:nvPr>
        </p:nvSpPr>
        <p:spPr>
          <a:xfrm>
            <a:off x="311700" y="3688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Discussion</a:t>
            </a:r>
          </a:p>
        </p:txBody>
      </p:sp>
      <p:sp>
        <p:nvSpPr>
          <p:cNvPr id="348" name="Shape 348"/>
          <p:cNvSpPr txBox="1"/>
          <p:nvPr>
            <p:ph idx="1" type="body"/>
          </p:nvPr>
        </p:nvSpPr>
        <p:spPr>
          <a:xfrm>
            <a:off x="311700" y="1190125"/>
            <a:ext cx="8520600" cy="3845400"/>
          </a:xfrm>
          <a:prstGeom prst="rect">
            <a:avLst/>
          </a:prstGeom>
        </p:spPr>
        <p:txBody>
          <a:bodyPr anchorCtr="0" anchor="t" bIns="91425" lIns="91425" rIns="91425" wrap="square" tIns="91425">
            <a:noAutofit/>
          </a:bodyPr>
          <a:lstStyle/>
          <a:p>
            <a:pPr indent="0" lvl="0" marL="0" rtl="0">
              <a:spcBef>
                <a:spcPts val="0"/>
              </a:spcBef>
              <a:buNone/>
            </a:pPr>
            <a:r>
              <a:rPr lang="en" sz="2200"/>
              <a:t>How do compliments influence social situations? (H1)</a:t>
            </a:r>
          </a:p>
          <a:p>
            <a:pPr indent="-368300" lvl="0" marL="457200" rtl="0">
              <a:spcBef>
                <a:spcPts val="0"/>
              </a:spcBef>
              <a:buSzPts val="2200"/>
              <a:buChar char="-"/>
            </a:pPr>
            <a:r>
              <a:rPr lang="en" sz="2200"/>
              <a:t>Increased smiling - especially during the first 2:30 when the compliment occurred</a:t>
            </a:r>
          </a:p>
          <a:p>
            <a:pPr indent="0" lvl="0" marL="0" rtl="0">
              <a:spcBef>
                <a:spcPts val="0"/>
              </a:spcBef>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title"/>
          </p:nvPr>
        </p:nvSpPr>
        <p:spPr>
          <a:xfrm>
            <a:off x="311700" y="3688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Discussion</a:t>
            </a:r>
          </a:p>
        </p:txBody>
      </p:sp>
      <p:sp>
        <p:nvSpPr>
          <p:cNvPr id="354" name="Shape 354"/>
          <p:cNvSpPr txBox="1"/>
          <p:nvPr>
            <p:ph idx="1" type="body"/>
          </p:nvPr>
        </p:nvSpPr>
        <p:spPr>
          <a:xfrm>
            <a:off x="311700" y="1190125"/>
            <a:ext cx="8520600" cy="3845400"/>
          </a:xfrm>
          <a:prstGeom prst="rect">
            <a:avLst/>
          </a:prstGeom>
        </p:spPr>
        <p:txBody>
          <a:bodyPr anchorCtr="0" anchor="t" bIns="91425" lIns="91425" rIns="91425" wrap="square" tIns="91425">
            <a:noAutofit/>
          </a:bodyPr>
          <a:lstStyle/>
          <a:p>
            <a:pPr indent="0" lvl="0" marL="0" rtl="0">
              <a:spcBef>
                <a:spcPts val="0"/>
              </a:spcBef>
              <a:buNone/>
            </a:pPr>
            <a:r>
              <a:rPr lang="en" sz="2200"/>
              <a:t>How do compliments influence social situations? (H1)</a:t>
            </a:r>
          </a:p>
          <a:p>
            <a:pPr indent="-368300" lvl="0" marL="457200" rtl="0">
              <a:spcBef>
                <a:spcPts val="0"/>
              </a:spcBef>
              <a:spcAft>
                <a:spcPts val="0"/>
              </a:spcAft>
              <a:buSzPts val="2200"/>
              <a:buChar char="-"/>
            </a:pPr>
            <a:r>
              <a:rPr lang="en" sz="2200"/>
              <a:t>Increased smiling - especially during the first 2:30 when the compliment occurred</a:t>
            </a:r>
          </a:p>
          <a:p>
            <a:pPr indent="-368300" lvl="0" marL="457200" rtl="0">
              <a:spcBef>
                <a:spcPts val="0"/>
              </a:spcBef>
              <a:buSzPts val="2200"/>
              <a:buChar char="-"/>
            </a:pPr>
            <a:r>
              <a:rPr lang="en" sz="2200"/>
              <a:t>Increased gaze towards </a:t>
            </a:r>
          </a:p>
          <a:p>
            <a:pPr indent="0" lvl="0" marL="0" rtl="0">
              <a:spcBef>
                <a:spcPts val="0"/>
              </a:spcBef>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type="title"/>
          </p:nvPr>
        </p:nvSpPr>
        <p:spPr>
          <a:xfrm>
            <a:off x="311700" y="3688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Discussion</a:t>
            </a:r>
          </a:p>
        </p:txBody>
      </p:sp>
      <p:sp>
        <p:nvSpPr>
          <p:cNvPr id="360" name="Shape 360"/>
          <p:cNvSpPr txBox="1"/>
          <p:nvPr>
            <p:ph idx="1" type="body"/>
          </p:nvPr>
        </p:nvSpPr>
        <p:spPr>
          <a:xfrm>
            <a:off x="311700" y="1190125"/>
            <a:ext cx="8520600" cy="3182700"/>
          </a:xfrm>
          <a:prstGeom prst="rect">
            <a:avLst/>
          </a:prstGeom>
        </p:spPr>
        <p:txBody>
          <a:bodyPr anchorCtr="0" anchor="t" bIns="91425" lIns="91425" rIns="91425" wrap="square" tIns="91425">
            <a:noAutofit/>
          </a:bodyPr>
          <a:lstStyle/>
          <a:p>
            <a:pPr indent="0" lvl="0" marL="0" rtl="0">
              <a:spcBef>
                <a:spcPts val="0"/>
              </a:spcBef>
              <a:buNone/>
            </a:pPr>
            <a:r>
              <a:rPr lang="en" sz="2200"/>
              <a:t>How do compliments influence social situations? (H1)</a:t>
            </a:r>
          </a:p>
          <a:p>
            <a:pPr indent="-368300" lvl="0" marL="457200" rtl="0">
              <a:spcBef>
                <a:spcPts val="0"/>
              </a:spcBef>
              <a:spcAft>
                <a:spcPts val="0"/>
              </a:spcAft>
              <a:buSzPts val="2200"/>
              <a:buChar char="-"/>
            </a:pPr>
            <a:r>
              <a:rPr lang="en" sz="2200"/>
              <a:t>Increased smiling - especially during the first 2:30 when the compliment occurred</a:t>
            </a:r>
          </a:p>
          <a:p>
            <a:pPr indent="-368300" lvl="0" marL="457200" rtl="0">
              <a:spcBef>
                <a:spcPts val="0"/>
              </a:spcBef>
              <a:spcAft>
                <a:spcPts val="0"/>
              </a:spcAft>
              <a:buSzPts val="2200"/>
              <a:buChar char="-"/>
            </a:pPr>
            <a:r>
              <a:rPr lang="en" sz="2200"/>
              <a:t>Increased gaze towards </a:t>
            </a:r>
          </a:p>
          <a:p>
            <a:pPr indent="-368300" lvl="0" marL="457200" rtl="0">
              <a:spcBef>
                <a:spcPts val="0"/>
              </a:spcBef>
              <a:spcAft>
                <a:spcPts val="0"/>
              </a:spcAft>
              <a:buSzPts val="2200"/>
              <a:buChar char="-"/>
            </a:pPr>
            <a:r>
              <a:rPr lang="en" sz="2200"/>
              <a:t>Compliment givers tend to rate their conversational partners as less attractive</a:t>
            </a:r>
          </a:p>
          <a:p>
            <a:pPr indent="-368300" lvl="1" marL="914400" rtl="0">
              <a:spcBef>
                <a:spcPts val="0"/>
              </a:spcBef>
              <a:buSzPts val="2200"/>
              <a:buChar char="-"/>
            </a:pPr>
            <a:r>
              <a:rPr lang="en" sz="2200"/>
              <a:t>Confounded by the requirement to compliment?</a:t>
            </a:r>
          </a:p>
          <a:p>
            <a:pPr indent="0" lvl="0" marL="0" rt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1651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In the Literature</a:t>
            </a:r>
          </a:p>
        </p:txBody>
      </p:sp>
      <p:sp>
        <p:nvSpPr>
          <p:cNvPr id="129" name="Shape 129"/>
          <p:cNvSpPr txBox="1"/>
          <p:nvPr>
            <p:ph idx="1" type="body"/>
          </p:nvPr>
        </p:nvSpPr>
        <p:spPr>
          <a:xfrm>
            <a:off x="311700" y="948725"/>
            <a:ext cx="8520600" cy="3302700"/>
          </a:xfrm>
          <a:prstGeom prst="rect">
            <a:avLst/>
          </a:prstGeom>
        </p:spPr>
        <p:txBody>
          <a:bodyPr anchorCtr="0" anchor="t" bIns="91425" lIns="91425" rIns="91425" wrap="square" tIns="91425">
            <a:noAutofit/>
          </a:bodyPr>
          <a:lstStyle/>
          <a:p>
            <a:pPr indent="0" lvl="0" marL="0" rtl="0">
              <a:spcBef>
                <a:spcPts val="0"/>
              </a:spcBef>
              <a:buNone/>
            </a:pPr>
            <a:r>
              <a:rPr lang="en"/>
              <a:t>What purpose do compliments serve in conversation? (H1)</a:t>
            </a:r>
          </a:p>
          <a:p>
            <a:pPr indent="0" lvl="0" marL="0" rtl="0">
              <a:spcBef>
                <a:spcPts val="0"/>
              </a:spcBef>
              <a:buNone/>
            </a:pPr>
            <a:r>
              <a:rPr lang="en"/>
              <a:t>How does perceived attractiveness influence social interaction? (HA)</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txBox="1"/>
          <p:nvPr>
            <p:ph type="title"/>
          </p:nvPr>
        </p:nvSpPr>
        <p:spPr>
          <a:xfrm>
            <a:off x="311700" y="3688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Discussion (cont.)</a:t>
            </a:r>
          </a:p>
        </p:txBody>
      </p:sp>
      <p:sp>
        <p:nvSpPr>
          <p:cNvPr id="366" name="Shape 366"/>
          <p:cNvSpPr txBox="1"/>
          <p:nvPr>
            <p:ph idx="1" type="body"/>
          </p:nvPr>
        </p:nvSpPr>
        <p:spPr>
          <a:xfrm>
            <a:off x="311700" y="1113925"/>
            <a:ext cx="8520600" cy="3845400"/>
          </a:xfrm>
          <a:prstGeom prst="rect">
            <a:avLst/>
          </a:prstGeom>
        </p:spPr>
        <p:txBody>
          <a:bodyPr anchorCtr="0" anchor="t" bIns="91425" lIns="91425" rIns="91425" wrap="square" tIns="91425">
            <a:noAutofit/>
          </a:bodyPr>
          <a:lstStyle/>
          <a:p>
            <a:pPr indent="0" lvl="0" marL="0" rtl="0">
              <a:spcBef>
                <a:spcPts val="0"/>
              </a:spcBef>
              <a:buNone/>
            </a:pPr>
            <a:r>
              <a:rPr lang="en" sz="2200"/>
              <a:t>How does perceived attractiveness influence social interaction? (HA)</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type="title"/>
          </p:nvPr>
        </p:nvSpPr>
        <p:spPr>
          <a:xfrm>
            <a:off x="311700" y="3688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Discussion (cont.)</a:t>
            </a:r>
          </a:p>
        </p:txBody>
      </p:sp>
      <p:sp>
        <p:nvSpPr>
          <p:cNvPr id="372" name="Shape 372"/>
          <p:cNvSpPr txBox="1"/>
          <p:nvPr>
            <p:ph idx="1" type="body"/>
          </p:nvPr>
        </p:nvSpPr>
        <p:spPr>
          <a:xfrm>
            <a:off x="311700" y="1113925"/>
            <a:ext cx="8520600" cy="3845400"/>
          </a:xfrm>
          <a:prstGeom prst="rect">
            <a:avLst/>
          </a:prstGeom>
        </p:spPr>
        <p:txBody>
          <a:bodyPr anchorCtr="0" anchor="t" bIns="91425" lIns="91425" rIns="91425" wrap="square" tIns="91425">
            <a:noAutofit/>
          </a:bodyPr>
          <a:lstStyle/>
          <a:p>
            <a:pPr indent="0" lvl="0" marL="0" rtl="0">
              <a:spcBef>
                <a:spcPts val="0"/>
              </a:spcBef>
              <a:buNone/>
            </a:pPr>
            <a:r>
              <a:rPr lang="en" sz="2200"/>
              <a:t>How does perceived attractiveness influence social interaction? (HA)</a:t>
            </a:r>
          </a:p>
          <a:p>
            <a:pPr indent="-368300" lvl="0" marL="457200" rtl="0">
              <a:spcBef>
                <a:spcPts val="0"/>
              </a:spcBef>
              <a:spcAft>
                <a:spcPts val="0"/>
              </a:spcAft>
              <a:buSzPts val="2200"/>
              <a:buChar char="-"/>
            </a:pPr>
            <a:r>
              <a:rPr lang="en" sz="2200"/>
              <a:t>Overly low and overly high attraction levels correlate with </a:t>
            </a:r>
          </a:p>
          <a:p>
            <a:pPr indent="-368300" lvl="1" marL="914400" rtl="0">
              <a:spcBef>
                <a:spcPts val="0"/>
              </a:spcBef>
              <a:spcAft>
                <a:spcPts val="0"/>
              </a:spcAft>
              <a:buSzPts val="2200"/>
              <a:buChar char="-"/>
            </a:pPr>
            <a:r>
              <a:rPr lang="en" sz="2200"/>
              <a:t>Lower levels of enjoyment</a:t>
            </a:r>
          </a:p>
          <a:p>
            <a:pPr indent="-368300" lvl="1" marL="914400" rtl="0">
              <a:spcBef>
                <a:spcPts val="0"/>
              </a:spcBef>
              <a:spcAft>
                <a:spcPts val="0"/>
              </a:spcAft>
              <a:buSzPts val="2200"/>
              <a:buChar char="-"/>
            </a:pPr>
            <a:r>
              <a:rPr lang="en" sz="2200"/>
              <a:t>Lower participant attachment </a:t>
            </a:r>
          </a:p>
          <a:p>
            <a:pPr indent="-368300" lvl="1" marL="914400" rtl="0">
              <a:spcBef>
                <a:spcPts val="0"/>
              </a:spcBef>
              <a:buSzPts val="2200"/>
              <a:buChar char="-"/>
            </a:pPr>
            <a:r>
              <a:rPr lang="en" sz="2200"/>
              <a:t>Less favorable perception of the conversation</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Shape 377"/>
          <p:cNvSpPr txBox="1"/>
          <p:nvPr>
            <p:ph type="title"/>
          </p:nvPr>
        </p:nvSpPr>
        <p:spPr>
          <a:xfrm>
            <a:off x="311700" y="3688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Discussion (cont.)</a:t>
            </a:r>
          </a:p>
        </p:txBody>
      </p:sp>
      <p:sp>
        <p:nvSpPr>
          <p:cNvPr id="378" name="Shape 378"/>
          <p:cNvSpPr txBox="1"/>
          <p:nvPr>
            <p:ph idx="1" type="body"/>
          </p:nvPr>
        </p:nvSpPr>
        <p:spPr>
          <a:xfrm>
            <a:off x="311700" y="1113925"/>
            <a:ext cx="8520600" cy="3845400"/>
          </a:xfrm>
          <a:prstGeom prst="rect">
            <a:avLst/>
          </a:prstGeom>
        </p:spPr>
        <p:txBody>
          <a:bodyPr anchorCtr="0" anchor="t" bIns="91425" lIns="91425" rIns="91425" wrap="square" tIns="91425">
            <a:noAutofit/>
          </a:bodyPr>
          <a:lstStyle/>
          <a:p>
            <a:pPr indent="0" lvl="0" marL="0" rtl="0">
              <a:spcBef>
                <a:spcPts val="0"/>
              </a:spcBef>
              <a:buNone/>
            </a:pPr>
            <a:r>
              <a:rPr lang="en" sz="2200"/>
              <a:t>How does perceived attractiveness influence social interaction? (HA)</a:t>
            </a:r>
          </a:p>
          <a:p>
            <a:pPr indent="-368300" lvl="0" marL="457200" rtl="0">
              <a:spcBef>
                <a:spcPts val="0"/>
              </a:spcBef>
              <a:spcAft>
                <a:spcPts val="0"/>
              </a:spcAft>
              <a:buSzPts val="2200"/>
              <a:buChar char="-"/>
            </a:pPr>
            <a:r>
              <a:rPr lang="en" sz="2200"/>
              <a:t>Overly low and overly high attraction levels correlate with </a:t>
            </a:r>
          </a:p>
          <a:p>
            <a:pPr indent="-368300" lvl="1" marL="914400" rtl="0">
              <a:spcBef>
                <a:spcPts val="0"/>
              </a:spcBef>
              <a:spcAft>
                <a:spcPts val="0"/>
              </a:spcAft>
              <a:buSzPts val="2200"/>
              <a:buChar char="-"/>
            </a:pPr>
            <a:r>
              <a:rPr lang="en" sz="2200"/>
              <a:t>Lower levels of enjoyment</a:t>
            </a:r>
          </a:p>
          <a:p>
            <a:pPr indent="-368300" lvl="1" marL="914400" rtl="0">
              <a:spcBef>
                <a:spcPts val="0"/>
              </a:spcBef>
              <a:spcAft>
                <a:spcPts val="0"/>
              </a:spcAft>
              <a:buSzPts val="2200"/>
              <a:buChar char="-"/>
            </a:pPr>
            <a:r>
              <a:rPr lang="en" sz="2200"/>
              <a:t>Lower participant attachment </a:t>
            </a:r>
          </a:p>
          <a:p>
            <a:pPr indent="-368300" lvl="1" marL="914400" rtl="0">
              <a:spcBef>
                <a:spcPts val="0"/>
              </a:spcBef>
              <a:spcAft>
                <a:spcPts val="0"/>
              </a:spcAft>
              <a:buSzPts val="2200"/>
              <a:buChar char="-"/>
            </a:pPr>
            <a:r>
              <a:rPr lang="en" sz="2200"/>
              <a:t>Less favorable perception of the conversation</a:t>
            </a:r>
          </a:p>
          <a:p>
            <a:pPr indent="-368300" lvl="0" marL="457200" rtl="0">
              <a:spcBef>
                <a:spcPts val="0"/>
              </a:spcBef>
              <a:spcAft>
                <a:spcPts val="0"/>
              </a:spcAft>
              <a:buSzPts val="2200"/>
              <a:buChar char="-"/>
            </a:pPr>
            <a:r>
              <a:rPr lang="en" sz="2200"/>
              <a:t>Those with attraction scores of 5/10 had the highest levels of social scoring in all trials</a:t>
            </a:r>
          </a:p>
          <a:p>
            <a:pPr indent="-368300" lvl="1" marL="914400" rtl="0">
              <a:spcBef>
                <a:spcPts val="0"/>
              </a:spcBef>
              <a:buSzPts val="2200"/>
              <a:buChar char="-"/>
            </a:pPr>
            <a:r>
              <a:rPr i="1" lang="en" sz="2200"/>
              <a:t>People with average looks have better personalities?</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311700" y="244650"/>
            <a:ext cx="8520600" cy="707400"/>
          </a:xfrm>
          <a:prstGeom prst="rect">
            <a:avLst/>
          </a:prstGeom>
        </p:spPr>
        <p:txBody>
          <a:bodyPr anchorCtr="0" anchor="t" bIns="91425" lIns="91425" rIns="91425" wrap="square" tIns="91425">
            <a:noAutofit/>
          </a:bodyPr>
          <a:lstStyle/>
          <a:p>
            <a:pPr indent="0" lvl="0" marL="0">
              <a:spcBef>
                <a:spcPts val="0"/>
              </a:spcBef>
              <a:buNone/>
            </a:pPr>
            <a:r>
              <a:rPr lang="en"/>
              <a:t>Critique</a:t>
            </a:r>
          </a:p>
        </p:txBody>
      </p:sp>
      <p:sp>
        <p:nvSpPr>
          <p:cNvPr id="384" name="Shape 384"/>
          <p:cNvSpPr txBox="1"/>
          <p:nvPr>
            <p:ph idx="1" type="body"/>
          </p:nvPr>
        </p:nvSpPr>
        <p:spPr>
          <a:xfrm>
            <a:off x="311700" y="996600"/>
            <a:ext cx="8520600" cy="3302700"/>
          </a:xfrm>
          <a:prstGeom prst="rect">
            <a:avLst/>
          </a:prstGeom>
        </p:spPr>
        <p:txBody>
          <a:bodyPr anchorCtr="0" anchor="t" bIns="91425" lIns="91425" rIns="91425" wrap="square" tIns="91425">
            <a:noAutofit/>
          </a:bodyPr>
          <a:lstStyle/>
          <a:p>
            <a:pPr indent="0" lvl="0" marL="0" rtl="0">
              <a:lnSpc>
                <a:spcPct val="150000"/>
              </a:lnSpc>
              <a:spcBef>
                <a:spcPts val="0"/>
              </a:spcBef>
              <a:buNone/>
            </a:pPr>
            <a:r>
              <a:t/>
            </a:r>
            <a:endParaRPr sz="2200"/>
          </a:p>
          <a:p>
            <a:pPr indent="0" lvl="0" marL="0" rtl="0">
              <a:lnSpc>
                <a:spcPct val="150000"/>
              </a:lnSpc>
              <a:spcBef>
                <a:spcPts val="0"/>
              </a:spcBef>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Shape 389"/>
          <p:cNvSpPr txBox="1"/>
          <p:nvPr>
            <p:ph type="title"/>
          </p:nvPr>
        </p:nvSpPr>
        <p:spPr>
          <a:xfrm>
            <a:off x="311700" y="244650"/>
            <a:ext cx="8520600" cy="707400"/>
          </a:xfrm>
          <a:prstGeom prst="rect">
            <a:avLst/>
          </a:prstGeom>
        </p:spPr>
        <p:txBody>
          <a:bodyPr anchorCtr="0" anchor="t" bIns="91425" lIns="91425" rIns="91425" wrap="square" tIns="91425">
            <a:noAutofit/>
          </a:bodyPr>
          <a:lstStyle/>
          <a:p>
            <a:pPr indent="0" lvl="0" marL="0" rtl="0">
              <a:spcBef>
                <a:spcPts val="0"/>
              </a:spcBef>
              <a:buNone/>
            </a:pPr>
            <a:r>
              <a:rPr lang="en"/>
              <a:t>Critique</a:t>
            </a:r>
          </a:p>
        </p:txBody>
      </p:sp>
      <p:sp>
        <p:nvSpPr>
          <p:cNvPr id="390" name="Shape 390"/>
          <p:cNvSpPr txBox="1"/>
          <p:nvPr>
            <p:ph idx="1" type="body"/>
          </p:nvPr>
        </p:nvSpPr>
        <p:spPr>
          <a:xfrm>
            <a:off x="311700" y="996600"/>
            <a:ext cx="8520600" cy="3302700"/>
          </a:xfrm>
          <a:prstGeom prst="rect">
            <a:avLst/>
          </a:prstGeom>
        </p:spPr>
        <p:txBody>
          <a:bodyPr anchorCtr="0" anchor="t" bIns="91425" lIns="91425" rIns="91425" wrap="square" tIns="91425">
            <a:noAutofit/>
          </a:bodyPr>
          <a:lstStyle/>
          <a:p>
            <a:pPr indent="-368300" lvl="0" marL="457200" rtl="0">
              <a:lnSpc>
                <a:spcPct val="150000"/>
              </a:lnSpc>
              <a:spcBef>
                <a:spcPts val="0"/>
              </a:spcBef>
              <a:buSzPts val="2200"/>
              <a:buChar char="●"/>
            </a:pPr>
            <a:r>
              <a:rPr lang="en" sz="2200"/>
              <a:t>During conversation, participants referred to the camera or commented on how artificial the situation seemed</a:t>
            </a:r>
          </a:p>
          <a:p>
            <a:pPr indent="0" lvl="0" marL="0" rtl="0">
              <a:lnSpc>
                <a:spcPct val="150000"/>
              </a:lnSpc>
              <a:spcBef>
                <a:spcPts val="0"/>
              </a:spcBef>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Shape 395"/>
          <p:cNvSpPr txBox="1"/>
          <p:nvPr>
            <p:ph type="title"/>
          </p:nvPr>
        </p:nvSpPr>
        <p:spPr>
          <a:xfrm>
            <a:off x="311700" y="244650"/>
            <a:ext cx="8520600" cy="707400"/>
          </a:xfrm>
          <a:prstGeom prst="rect">
            <a:avLst/>
          </a:prstGeom>
        </p:spPr>
        <p:txBody>
          <a:bodyPr anchorCtr="0" anchor="t" bIns="91425" lIns="91425" rIns="91425" wrap="square" tIns="91425">
            <a:noAutofit/>
          </a:bodyPr>
          <a:lstStyle/>
          <a:p>
            <a:pPr indent="0" lvl="0" marL="0" rtl="0">
              <a:spcBef>
                <a:spcPts val="0"/>
              </a:spcBef>
              <a:buNone/>
            </a:pPr>
            <a:r>
              <a:rPr lang="en"/>
              <a:t>Critique</a:t>
            </a:r>
          </a:p>
        </p:txBody>
      </p:sp>
      <p:sp>
        <p:nvSpPr>
          <p:cNvPr id="396" name="Shape 396"/>
          <p:cNvSpPr txBox="1"/>
          <p:nvPr>
            <p:ph idx="1" type="body"/>
          </p:nvPr>
        </p:nvSpPr>
        <p:spPr>
          <a:xfrm>
            <a:off x="311700" y="996600"/>
            <a:ext cx="8520600" cy="3302700"/>
          </a:xfrm>
          <a:prstGeom prst="rect">
            <a:avLst/>
          </a:prstGeom>
        </p:spPr>
        <p:txBody>
          <a:bodyPr anchorCtr="0" anchor="t" bIns="91425" lIns="91425" rIns="91425" wrap="square" tIns="91425">
            <a:noAutofit/>
          </a:bodyPr>
          <a:lstStyle/>
          <a:p>
            <a:pPr indent="-368300" lvl="0" marL="457200" rtl="0">
              <a:lnSpc>
                <a:spcPct val="150000"/>
              </a:lnSpc>
              <a:spcBef>
                <a:spcPts val="0"/>
              </a:spcBef>
              <a:spcAft>
                <a:spcPts val="0"/>
              </a:spcAft>
              <a:buSzPts val="2200"/>
              <a:buChar char="●"/>
            </a:pPr>
            <a:r>
              <a:rPr lang="en" sz="2200"/>
              <a:t>During conversation, participants referred to the camera or commented on how artificial the situation seemed</a:t>
            </a:r>
          </a:p>
          <a:p>
            <a:pPr indent="-368300" lvl="0" marL="457200" rtl="0">
              <a:lnSpc>
                <a:spcPct val="150000"/>
              </a:lnSpc>
              <a:spcBef>
                <a:spcPts val="0"/>
              </a:spcBef>
              <a:buSzPts val="2200"/>
              <a:buChar char="●"/>
            </a:pPr>
            <a:r>
              <a:rPr lang="en" sz="2200"/>
              <a:t>10 minute conversation may have been unnaturally long</a:t>
            </a:r>
          </a:p>
          <a:p>
            <a:pPr indent="0" lvl="0" marL="0" rtl="0">
              <a:lnSpc>
                <a:spcPct val="150000"/>
              </a:lnSpc>
              <a:spcBef>
                <a:spcPts val="0"/>
              </a:spcBef>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Shape 401"/>
          <p:cNvSpPr txBox="1"/>
          <p:nvPr>
            <p:ph type="title"/>
          </p:nvPr>
        </p:nvSpPr>
        <p:spPr>
          <a:xfrm>
            <a:off x="311700" y="244650"/>
            <a:ext cx="8520600" cy="707400"/>
          </a:xfrm>
          <a:prstGeom prst="rect">
            <a:avLst/>
          </a:prstGeom>
        </p:spPr>
        <p:txBody>
          <a:bodyPr anchorCtr="0" anchor="t" bIns="91425" lIns="91425" rIns="91425" wrap="square" tIns="91425">
            <a:noAutofit/>
          </a:bodyPr>
          <a:lstStyle/>
          <a:p>
            <a:pPr indent="0" lvl="0" marL="0" rtl="0">
              <a:spcBef>
                <a:spcPts val="0"/>
              </a:spcBef>
              <a:buNone/>
            </a:pPr>
            <a:r>
              <a:rPr lang="en"/>
              <a:t>Critique</a:t>
            </a:r>
          </a:p>
        </p:txBody>
      </p:sp>
      <p:sp>
        <p:nvSpPr>
          <p:cNvPr id="402" name="Shape 402"/>
          <p:cNvSpPr txBox="1"/>
          <p:nvPr>
            <p:ph idx="1" type="body"/>
          </p:nvPr>
        </p:nvSpPr>
        <p:spPr>
          <a:xfrm>
            <a:off x="311700" y="996600"/>
            <a:ext cx="8520600" cy="3302700"/>
          </a:xfrm>
          <a:prstGeom prst="rect">
            <a:avLst/>
          </a:prstGeom>
        </p:spPr>
        <p:txBody>
          <a:bodyPr anchorCtr="0" anchor="t" bIns="91425" lIns="91425" rIns="91425" wrap="square" tIns="91425">
            <a:noAutofit/>
          </a:bodyPr>
          <a:lstStyle/>
          <a:p>
            <a:pPr indent="-368300" lvl="0" marL="457200" rtl="0">
              <a:lnSpc>
                <a:spcPct val="150000"/>
              </a:lnSpc>
              <a:spcBef>
                <a:spcPts val="0"/>
              </a:spcBef>
              <a:spcAft>
                <a:spcPts val="0"/>
              </a:spcAft>
              <a:buSzPts val="2200"/>
              <a:buChar char="●"/>
            </a:pPr>
            <a:r>
              <a:rPr lang="en" sz="2200"/>
              <a:t>During conversation, participants referred to the camera or commented on how artificial the situation seemed</a:t>
            </a:r>
          </a:p>
          <a:p>
            <a:pPr indent="-368300" lvl="0" marL="457200" rtl="0">
              <a:lnSpc>
                <a:spcPct val="150000"/>
              </a:lnSpc>
              <a:spcBef>
                <a:spcPts val="0"/>
              </a:spcBef>
              <a:spcAft>
                <a:spcPts val="0"/>
              </a:spcAft>
              <a:buSzPts val="2200"/>
              <a:buChar char="●"/>
            </a:pPr>
            <a:r>
              <a:rPr lang="en" sz="2200"/>
              <a:t>10 minute conversation may have been unnaturally long</a:t>
            </a:r>
          </a:p>
          <a:p>
            <a:pPr indent="-368300" lvl="0" marL="457200" rtl="0">
              <a:lnSpc>
                <a:spcPct val="150000"/>
              </a:lnSpc>
              <a:spcBef>
                <a:spcPts val="0"/>
              </a:spcBef>
              <a:buSzPts val="2200"/>
              <a:buChar char="●"/>
            </a:pPr>
            <a:r>
              <a:rPr lang="en" sz="2200"/>
              <a:t>Use more than one camera to accurately track gaze and smiles</a:t>
            </a:r>
          </a:p>
          <a:p>
            <a:pPr indent="0" lvl="0" marL="0" rtl="0">
              <a:lnSpc>
                <a:spcPct val="150000"/>
              </a:lnSpc>
              <a:spcBef>
                <a:spcPts val="0"/>
              </a:spcBef>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Shape 407"/>
          <p:cNvSpPr txBox="1"/>
          <p:nvPr>
            <p:ph type="title"/>
          </p:nvPr>
        </p:nvSpPr>
        <p:spPr>
          <a:xfrm>
            <a:off x="311700" y="244650"/>
            <a:ext cx="8520600" cy="707400"/>
          </a:xfrm>
          <a:prstGeom prst="rect">
            <a:avLst/>
          </a:prstGeom>
        </p:spPr>
        <p:txBody>
          <a:bodyPr anchorCtr="0" anchor="t" bIns="91425" lIns="91425" rIns="91425" wrap="square" tIns="91425">
            <a:noAutofit/>
          </a:bodyPr>
          <a:lstStyle/>
          <a:p>
            <a:pPr indent="0" lvl="0" marL="0" rtl="0">
              <a:spcBef>
                <a:spcPts val="0"/>
              </a:spcBef>
              <a:buNone/>
            </a:pPr>
            <a:r>
              <a:rPr lang="en"/>
              <a:t>Critique</a:t>
            </a:r>
          </a:p>
        </p:txBody>
      </p:sp>
      <p:sp>
        <p:nvSpPr>
          <p:cNvPr id="408" name="Shape 408"/>
          <p:cNvSpPr txBox="1"/>
          <p:nvPr>
            <p:ph idx="1" type="body"/>
          </p:nvPr>
        </p:nvSpPr>
        <p:spPr>
          <a:xfrm>
            <a:off x="311700" y="996600"/>
            <a:ext cx="8520600" cy="3302700"/>
          </a:xfrm>
          <a:prstGeom prst="rect">
            <a:avLst/>
          </a:prstGeom>
        </p:spPr>
        <p:txBody>
          <a:bodyPr anchorCtr="0" anchor="t" bIns="91425" lIns="91425" rIns="91425" wrap="square" tIns="91425">
            <a:noAutofit/>
          </a:bodyPr>
          <a:lstStyle/>
          <a:p>
            <a:pPr indent="-368300" lvl="0" marL="457200" rtl="0">
              <a:lnSpc>
                <a:spcPct val="150000"/>
              </a:lnSpc>
              <a:spcBef>
                <a:spcPts val="0"/>
              </a:spcBef>
              <a:spcAft>
                <a:spcPts val="0"/>
              </a:spcAft>
              <a:buSzPts val="2200"/>
              <a:buChar char="●"/>
            </a:pPr>
            <a:r>
              <a:rPr lang="en" sz="2200"/>
              <a:t>During conversation, participants referred to the camera or commented on how artificial the situation seemed</a:t>
            </a:r>
          </a:p>
          <a:p>
            <a:pPr indent="-368300" lvl="0" marL="457200" rtl="0">
              <a:lnSpc>
                <a:spcPct val="150000"/>
              </a:lnSpc>
              <a:spcBef>
                <a:spcPts val="0"/>
              </a:spcBef>
              <a:spcAft>
                <a:spcPts val="0"/>
              </a:spcAft>
              <a:buSzPts val="2200"/>
              <a:buChar char="●"/>
            </a:pPr>
            <a:r>
              <a:rPr lang="en" sz="2200"/>
              <a:t>10 minute conversation may have been unnaturally long</a:t>
            </a:r>
          </a:p>
          <a:p>
            <a:pPr indent="-368300" lvl="0" marL="457200" rtl="0">
              <a:lnSpc>
                <a:spcPct val="150000"/>
              </a:lnSpc>
              <a:spcBef>
                <a:spcPts val="0"/>
              </a:spcBef>
              <a:spcAft>
                <a:spcPts val="0"/>
              </a:spcAft>
              <a:buSzPts val="2200"/>
              <a:buChar char="●"/>
            </a:pPr>
            <a:r>
              <a:rPr lang="en" sz="2200"/>
              <a:t>Use more than one camera to accurately track gaze and smiles</a:t>
            </a:r>
          </a:p>
          <a:p>
            <a:pPr indent="-368300" lvl="0" marL="457200" rtl="0">
              <a:lnSpc>
                <a:spcPct val="150000"/>
              </a:lnSpc>
              <a:spcBef>
                <a:spcPts val="0"/>
              </a:spcBef>
              <a:buSzPts val="2200"/>
              <a:buChar char="●"/>
            </a:pPr>
            <a:r>
              <a:rPr lang="en" sz="2200"/>
              <a:t>Chosen coded behaviors may not be ideal indicators of attitude</a:t>
            </a:r>
          </a:p>
          <a:p>
            <a:pPr indent="0" lvl="0" marL="0" rtl="0">
              <a:lnSpc>
                <a:spcPct val="150000"/>
              </a:lnSpc>
              <a:spcBef>
                <a:spcPts val="0"/>
              </a:spcBef>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Shape 413"/>
          <p:cNvSpPr txBox="1"/>
          <p:nvPr>
            <p:ph type="title"/>
          </p:nvPr>
        </p:nvSpPr>
        <p:spPr>
          <a:xfrm>
            <a:off x="311700" y="244650"/>
            <a:ext cx="8520600" cy="707400"/>
          </a:xfrm>
          <a:prstGeom prst="rect">
            <a:avLst/>
          </a:prstGeom>
        </p:spPr>
        <p:txBody>
          <a:bodyPr anchorCtr="0" anchor="t" bIns="91425" lIns="91425" rIns="91425" wrap="square" tIns="91425">
            <a:noAutofit/>
          </a:bodyPr>
          <a:lstStyle/>
          <a:p>
            <a:pPr indent="0" lvl="0" marL="0" rtl="0">
              <a:spcBef>
                <a:spcPts val="0"/>
              </a:spcBef>
              <a:buNone/>
            </a:pPr>
            <a:r>
              <a:rPr lang="en"/>
              <a:t>Critique (cont.)</a:t>
            </a:r>
          </a:p>
        </p:txBody>
      </p:sp>
      <p:sp>
        <p:nvSpPr>
          <p:cNvPr id="414" name="Shape 414"/>
          <p:cNvSpPr txBox="1"/>
          <p:nvPr>
            <p:ph idx="1" type="body"/>
          </p:nvPr>
        </p:nvSpPr>
        <p:spPr>
          <a:xfrm>
            <a:off x="311700" y="463200"/>
            <a:ext cx="8520600" cy="3302700"/>
          </a:xfrm>
          <a:prstGeom prst="rect">
            <a:avLst/>
          </a:prstGeom>
        </p:spPr>
        <p:txBody>
          <a:bodyPr anchorCtr="0" anchor="t" bIns="91425" lIns="91425" rIns="91425" wrap="square" tIns="91425">
            <a:noAutofit/>
          </a:bodyPr>
          <a:lstStyle/>
          <a:p>
            <a:pPr indent="0" lvl="0" marL="0" rtl="0">
              <a:lnSpc>
                <a:spcPct val="150000"/>
              </a:lnSpc>
              <a:spcBef>
                <a:spcPts val="0"/>
              </a:spcBef>
              <a:buNone/>
            </a:pPr>
            <a:r>
              <a:t/>
            </a:r>
            <a:endParaRPr sz="2200"/>
          </a:p>
          <a:p>
            <a:pPr indent="-368300" lvl="0" marL="457200" rtl="0">
              <a:lnSpc>
                <a:spcPct val="150000"/>
              </a:lnSpc>
              <a:spcBef>
                <a:spcPts val="0"/>
              </a:spcBef>
              <a:buSzPts val="2200"/>
              <a:buChar char="●"/>
            </a:pPr>
            <a:r>
              <a:rPr lang="en" sz="2200"/>
              <a:t>Track the duration of participant speech</a:t>
            </a:r>
            <a:br>
              <a:rPr lang="en"/>
            </a:b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Shape 419"/>
          <p:cNvSpPr txBox="1"/>
          <p:nvPr>
            <p:ph type="title"/>
          </p:nvPr>
        </p:nvSpPr>
        <p:spPr>
          <a:xfrm>
            <a:off x="311700" y="244650"/>
            <a:ext cx="8520600" cy="707400"/>
          </a:xfrm>
          <a:prstGeom prst="rect">
            <a:avLst/>
          </a:prstGeom>
        </p:spPr>
        <p:txBody>
          <a:bodyPr anchorCtr="0" anchor="t" bIns="91425" lIns="91425" rIns="91425" wrap="square" tIns="91425">
            <a:noAutofit/>
          </a:bodyPr>
          <a:lstStyle/>
          <a:p>
            <a:pPr indent="0" lvl="0" marL="0" rtl="0">
              <a:spcBef>
                <a:spcPts val="0"/>
              </a:spcBef>
              <a:buNone/>
            </a:pPr>
            <a:r>
              <a:rPr lang="en"/>
              <a:t>Critique (cont.)</a:t>
            </a:r>
          </a:p>
        </p:txBody>
      </p:sp>
      <p:sp>
        <p:nvSpPr>
          <p:cNvPr id="420" name="Shape 420"/>
          <p:cNvSpPr txBox="1"/>
          <p:nvPr>
            <p:ph idx="1" type="body"/>
          </p:nvPr>
        </p:nvSpPr>
        <p:spPr>
          <a:xfrm>
            <a:off x="311700" y="463200"/>
            <a:ext cx="8520600" cy="3302700"/>
          </a:xfrm>
          <a:prstGeom prst="rect">
            <a:avLst/>
          </a:prstGeom>
        </p:spPr>
        <p:txBody>
          <a:bodyPr anchorCtr="0" anchor="t" bIns="91425" lIns="91425" rIns="91425" wrap="square" tIns="91425">
            <a:noAutofit/>
          </a:bodyPr>
          <a:lstStyle/>
          <a:p>
            <a:pPr indent="0" lvl="0" marL="0" rtl="0">
              <a:lnSpc>
                <a:spcPct val="150000"/>
              </a:lnSpc>
              <a:spcBef>
                <a:spcPts val="0"/>
              </a:spcBef>
              <a:buNone/>
            </a:pPr>
            <a:r>
              <a:t/>
            </a:r>
            <a:endParaRPr sz="2200"/>
          </a:p>
          <a:p>
            <a:pPr indent="-368300" lvl="0" marL="457200" rtl="0">
              <a:lnSpc>
                <a:spcPct val="150000"/>
              </a:lnSpc>
              <a:spcBef>
                <a:spcPts val="0"/>
              </a:spcBef>
              <a:spcAft>
                <a:spcPts val="0"/>
              </a:spcAft>
              <a:buSzPts val="2200"/>
              <a:buChar char="●"/>
            </a:pPr>
            <a:r>
              <a:rPr lang="en" sz="2200"/>
              <a:t>Track the duration of participant speech</a:t>
            </a:r>
          </a:p>
          <a:p>
            <a:pPr indent="-368300" lvl="0" marL="457200" rtl="0">
              <a:lnSpc>
                <a:spcPct val="150000"/>
              </a:lnSpc>
              <a:spcBef>
                <a:spcPts val="0"/>
              </a:spcBef>
              <a:buSzPts val="2200"/>
              <a:buChar char="●"/>
            </a:pPr>
            <a:r>
              <a:rPr lang="en" sz="2200"/>
              <a:t>Observe compliments in natural situations rather than requiring one participant to compliment the other for greater validity</a:t>
            </a:r>
            <a:br>
              <a:rPr lang="en"/>
            </a:b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1651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In the Literature</a:t>
            </a:r>
          </a:p>
        </p:txBody>
      </p:sp>
      <p:sp>
        <p:nvSpPr>
          <p:cNvPr id="135" name="Shape 135"/>
          <p:cNvSpPr txBox="1"/>
          <p:nvPr>
            <p:ph idx="1" type="body"/>
          </p:nvPr>
        </p:nvSpPr>
        <p:spPr>
          <a:xfrm>
            <a:off x="311700" y="948725"/>
            <a:ext cx="8520600" cy="3302700"/>
          </a:xfrm>
          <a:prstGeom prst="rect">
            <a:avLst/>
          </a:prstGeom>
        </p:spPr>
        <p:txBody>
          <a:bodyPr anchorCtr="0" anchor="t" bIns="91425" lIns="91425" rIns="91425" wrap="square" tIns="91425">
            <a:noAutofit/>
          </a:bodyPr>
          <a:lstStyle/>
          <a:p>
            <a:pPr indent="0" lvl="0" marL="0" rtl="0">
              <a:spcBef>
                <a:spcPts val="0"/>
              </a:spcBef>
              <a:buNone/>
            </a:pPr>
            <a:r>
              <a:rPr lang="en"/>
              <a:t>What purpose do compliments serve in conversation? (H1)</a:t>
            </a:r>
          </a:p>
          <a:p>
            <a:pPr indent="0" lvl="0" marL="0" rtl="0">
              <a:spcBef>
                <a:spcPts val="0"/>
              </a:spcBef>
              <a:buNone/>
            </a:pPr>
            <a:r>
              <a:rPr lang="en"/>
              <a:t>How does perceived attractiveness influence social interaction? (HA)</a:t>
            </a:r>
          </a:p>
          <a:p>
            <a:pPr indent="-342900" lvl="0" marL="457200" rtl="0">
              <a:spcBef>
                <a:spcPts val="0"/>
              </a:spcBef>
              <a:spcAft>
                <a:spcPts val="0"/>
              </a:spcAft>
              <a:buSzPts val="1800"/>
              <a:buChar char="-"/>
            </a:pPr>
            <a:r>
              <a:rPr lang="en"/>
              <a:t>The Solidarity Hypothesis (Wolfsan &amp; Manes; 1980)</a:t>
            </a:r>
          </a:p>
          <a:p>
            <a:pPr indent="-317500" lvl="1" marL="914400" rtl="0">
              <a:spcBef>
                <a:spcPts val="0"/>
              </a:spcBef>
              <a:buSzPts val="1400"/>
              <a:buChar char="-"/>
            </a:pPr>
            <a:r>
              <a:rPr lang="en"/>
              <a:t>Compliments are used to create a sense of solidarity (positive bond) between interlocutors.</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Shape 425"/>
          <p:cNvSpPr txBox="1"/>
          <p:nvPr>
            <p:ph type="title"/>
          </p:nvPr>
        </p:nvSpPr>
        <p:spPr>
          <a:xfrm>
            <a:off x="311700" y="244650"/>
            <a:ext cx="8520600" cy="707400"/>
          </a:xfrm>
          <a:prstGeom prst="rect">
            <a:avLst/>
          </a:prstGeom>
        </p:spPr>
        <p:txBody>
          <a:bodyPr anchorCtr="0" anchor="t" bIns="91425" lIns="91425" rIns="91425" wrap="square" tIns="91425">
            <a:noAutofit/>
          </a:bodyPr>
          <a:lstStyle/>
          <a:p>
            <a:pPr indent="0" lvl="0" marL="0" rtl="0">
              <a:spcBef>
                <a:spcPts val="0"/>
              </a:spcBef>
              <a:buNone/>
            </a:pPr>
            <a:r>
              <a:rPr lang="en"/>
              <a:t>Critique (cont.)</a:t>
            </a:r>
          </a:p>
        </p:txBody>
      </p:sp>
      <p:sp>
        <p:nvSpPr>
          <p:cNvPr id="426" name="Shape 426"/>
          <p:cNvSpPr txBox="1"/>
          <p:nvPr>
            <p:ph idx="1" type="body"/>
          </p:nvPr>
        </p:nvSpPr>
        <p:spPr>
          <a:xfrm>
            <a:off x="311700" y="463200"/>
            <a:ext cx="8520600" cy="3302700"/>
          </a:xfrm>
          <a:prstGeom prst="rect">
            <a:avLst/>
          </a:prstGeom>
        </p:spPr>
        <p:txBody>
          <a:bodyPr anchorCtr="0" anchor="t" bIns="91425" lIns="91425" rIns="91425" wrap="square" tIns="91425">
            <a:noAutofit/>
          </a:bodyPr>
          <a:lstStyle/>
          <a:p>
            <a:pPr indent="0" lvl="0" marL="0" rtl="0">
              <a:lnSpc>
                <a:spcPct val="150000"/>
              </a:lnSpc>
              <a:spcBef>
                <a:spcPts val="0"/>
              </a:spcBef>
              <a:buNone/>
            </a:pPr>
            <a:r>
              <a:t/>
            </a:r>
            <a:endParaRPr sz="2200"/>
          </a:p>
          <a:p>
            <a:pPr indent="-368300" lvl="0" marL="457200" rtl="0">
              <a:lnSpc>
                <a:spcPct val="150000"/>
              </a:lnSpc>
              <a:spcBef>
                <a:spcPts val="0"/>
              </a:spcBef>
              <a:spcAft>
                <a:spcPts val="0"/>
              </a:spcAft>
              <a:buSzPts val="2200"/>
              <a:buChar char="●"/>
            </a:pPr>
            <a:r>
              <a:rPr lang="en" sz="2200"/>
              <a:t>Track the duration of participant speech</a:t>
            </a:r>
          </a:p>
          <a:p>
            <a:pPr indent="-368300" lvl="0" marL="457200" rtl="0">
              <a:lnSpc>
                <a:spcPct val="150000"/>
              </a:lnSpc>
              <a:spcBef>
                <a:spcPts val="0"/>
              </a:spcBef>
              <a:spcAft>
                <a:spcPts val="0"/>
              </a:spcAft>
              <a:buSzPts val="2200"/>
              <a:buChar char="●"/>
            </a:pPr>
            <a:r>
              <a:rPr lang="en" sz="2200"/>
              <a:t>Observe compliments in natural situations rather than requiring one participant to compliment the other for greater validity</a:t>
            </a:r>
          </a:p>
          <a:p>
            <a:pPr indent="-368300" lvl="0" marL="457200" rtl="0">
              <a:lnSpc>
                <a:spcPct val="150000"/>
              </a:lnSpc>
              <a:spcBef>
                <a:spcPts val="0"/>
              </a:spcBef>
              <a:buSzPts val="2200"/>
              <a:buChar char="●"/>
            </a:pPr>
            <a:r>
              <a:rPr lang="en" sz="2200"/>
              <a:t>More participants</a:t>
            </a:r>
            <a:br>
              <a:rPr lang="en"/>
            </a:b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Shape 431"/>
          <p:cNvSpPr txBox="1"/>
          <p:nvPr>
            <p:ph type="title"/>
          </p:nvPr>
        </p:nvSpPr>
        <p:spPr>
          <a:xfrm>
            <a:off x="311700" y="244650"/>
            <a:ext cx="8520600" cy="707400"/>
          </a:xfrm>
          <a:prstGeom prst="rect">
            <a:avLst/>
          </a:prstGeom>
        </p:spPr>
        <p:txBody>
          <a:bodyPr anchorCtr="0" anchor="t" bIns="91425" lIns="91425" rIns="91425" wrap="square" tIns="91425">
            <a:noAutofit/>
          </a:bodyPr>
          <a:lstStyle/>
          <a:p>
            <a:pPr indent="0" lvl="0" marL="0" rtl="0">
              <a:spcBef>
                <a:spcPts val="0"/>
              </a:spcBef>
              <a:buNone/>
            </a:pPr>
            <a:r>
              <a:rPr lang="en"/>
              <a:t>Critique (cont.)</a:t>
            </a:r>
          </a:p>
        </p:txBody>
      </p:sp>
      <p:sp>
        <p:nvSpPr>
          <p:cNvPr id="432" name="Shape 432"/>
          <p:cNvSpPr txBox="1"/>
          <p:nvPr>
            <p:ph idx="1" type="body"/>
          </p:nvPr>
        </p:nvSpPr>
        <p:spPr>
          <a:xfrm>
            <a:off x="311700" y="463200"/>
            <a:ext cx="8520600" cy="4268100"/>
          </a:xfrm>
          <a:prstGeom prst="rect">
            <a:avLst/>
          </a:prstGeom>
        </p:spPr>
        <p:txBody>
          <a:bodyPr anchorCtr="0" anchor="t" bIns="91425" lIns="91425" rIns="91425" wrap="square" tIns="91425">
            <a:noAutofit/>
          </a:bodyPr>
          <a:lstStyle/>
          <a:p>
            <a:pPr indent="0" lvl="0" marL="0" rtl="0">
              <a:lnSpc>
                <a:spcPct val="150000"/>
              </a:lnSpc>
              <a:spcBef>
                <a:spcPts val="0"/>
              </a:spcBef>
              <a:buNone/>
            </a:pPr>
            <a:r>
              <a:t/>
            </a:r>
            <a:endParaRPr sz="2200"/>
          </a:p>
          <a:p>
            <a:pPr indent="-368300" lvl="0" marL="457200" rtl="0">
              <a:lnSpc>
                <a:spcPct val="150000"/>
              </a:lnSpc>
              <a:spcBef>
                <a:spcPts val="0"/>
              </a:spcBef>
              <a:spcAft>
                <a:spcPts val="0"/>
              </a:spcAft>
              <a:buSzPts val="2200"/>
              <a:buChar char="●"/>
            </a:pPr>
            <a:r>
              <a:rPr lang="en" sz="2200"/>
              <a:t>Track the duration of participant speech</a:t>
            </a:r>
          </a:p>
          <a:p>
            <a:pPr indent="-368300" lvl="0" marL="457200" rtl="0">
              <a:lnSpc>
                <a:spcPct val="150000"/>
              </a:lnSpc>
              <a:spcBef>
                <a:spcPts val="0"/>
              </a:spcBef>
              <a:spcAft>
                <a:spcPts val="0"/>
              </a:spcAft>
              <a:buSzPts val="2200"/>
              <a:buChar char="●"/>
            </a:pPr>
            <a:r>
              <a:rPr lang="en" sz="2200"/>
              <a:t>Observe compliments in natural situations rather than requiring one participant to compliment the other for greater validity</a:t>
            </a:r>
          </a:p>
          <a:p>
            <a:pPr indent="-368300" lvl="0" marL="457200" rtl="0">
              <a:lnSpc>
                <a:spcPct val="150000"/>
              </a:lnSpc>
              <a:spcBef>
                <a:spcPts val="0"/>
              </a:spcBef>
              <a:spcAft>
                <a:spcPts val="0"/>
              </a:spcAft>
              <a:buSzPts val="2200"/>
              <a:buChar char="●"/>
            </a:pPr>
            <a:r>
              <a:rPr lang="en" sz="2200"/>
              <a:t>More participants</a:t>
            </a:r>
          </a:p>
          <a:p>
            <a:pPr indent="-368300" lvl="0" marL="457200" rtl="0">
              <a:lnSpc>
                <a:spcPct val="150000"/>
              </a:lnSpc>
              <a:spcBef>
                <a:spcPts val="0"/>
              </a:spcBef>
              <a:buSzPts val="2200"/>
              <a:buChar char="●"/>
            </a:pPr>
            <a:r>
              <a:rPr lang="en" sz="2200"/>
              <a:t>Separate condition(s) for Male/Female compliment giver/receiver</a:t>
            </a:r>
            <a:br>
              <a:rPr lang="en"/>
            </a:b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Shape 437"/>
          <p:cNvSpPr txBox="1"/>
          <p:nvPr>
            <p:ph type="title"/>
          </p:nvPr>
        </p:nvSpPr>
        <p:spPr>
          <a:xfrm>
            <a:off x="311700" y="1969025"/>
            <a:ext cx="8520600" cy="707400"/>
          </a:xfrm>
          <a:prstGeom prst="rect">
            <a:avLst/>
          </a:prstGeom>
        </p:spPr>
        <p:txBody>
          <a:bodyPr anchorCtr="0" anchor="t" bIns="91425" lIns="91425" rIns="91425" wrap="square" tIns="91425">
            <a:noAutofit/>
          </a:bodyPr>
          <a:lstStyle/>
          <a:p>
            <a:pPr indent="0" lvl="0" marL="0" rtl="0" algn="ctr">
              <a:spcBef>
                <a:spcPts val="0"/>
              </a:spcBef>
              <a:buNone/>
            </a:pPr>
            <a:r>
              <a:rPr lang="en" sz="4800"/>
              <a:t>Thank You</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1651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In the Literature</a:t>
            </a:r>
          </a:p>
        </p:txBody>
      </p:sp>
      <p:sp>
        <p:nvSpPr>
          <p:cNvPr id="141" name="Shape 141"/>
          <p:cNvSpPr txBox="1"/>
          <p:nvPr>
            <p:ph idx="1" type="body"/>
          </p:nvPr>
        </p:nvSpPr>
        <p:spPr>
          <a:xfrm>
            <a:off x="311700" y="948725"/>
            <a:ext cx="8520600" cy="3302700"/>
          </a:xfrm>
          <a:prstGeom prst="rect">
            <a:avLst/>
          </a:prstGeom>
        </p:spPr>
        <p:txBody>
          <a:bodyPr anchorCtr="0" anchor="t" bIns="91425" lIns="91425" rIns="91425" wrap="square" tIns="91425">
            <a:noAutofit/>
          </a:bodyPr>
          <a:lstStyle/>
          <a:p>
            <a:pPr indent="0" lvl="0" marL="0" rtl="0">
              <a:spcBef>
                <a:spcPts val="0"/>
              </a:spcBef>
              <a:buNone/>
            </a:pPr>
            <a:r>
              <a:rPr lang="en"/>
              <a:t>What purpose do compliments serve in conversation? (H1)</a:t>
            </a:r>
          </a:p>
          <a:p>
            <a:pPr indent="0" lvl="0" marL="0" rtl="0">
              <a:spcBef>
                <a:spcPts val="0"/>
              </a:spcBef>
              <a:buNone/>
            </a:pPr>
            <a:r>
              <a:rPr lang="en"/>
              <a:t>How does perceived attractiveness influence social interaction? (HA)</a:t>
            </a:r>
          </a:p>
          <a:p>
            <a:pPr indent="-342900" lvl="0" marL="457200" rtl="0">
              <a:spcBef>
                <a:spcPts val="0"/>
              </a:spcBef>
              <a:spcAft>
                <a:spcPts val="0"/>
              </a:spcAft>
              <a:buSzPts val="1800"/>
              <a:buChar char="-"/>
            </a:pPr>
            <a:r>
              <a:rPr lang="en"/>
              <a:t>The Solidarity Hypothesis (Wolfsan &amp; Manes; 1980)</a:t>
            </a:r>
          </a:p>
          <a:p>
            <a:pPr indent="-317500" lvl="1" marL="914400" rtl="0">
              <a:spcBef>
                <a:spcPts val="0"/>
              </a:spcBef>
              <a:spcAft>
                <a:spcPts val="0"/>
              </a:spcAft>
              <a:buSzPts val="1400"/>
              <a:buChar char="-"/>
            </a:pPr>
            <a:r>
              <a:rPr lang="en"/>
              <a:t>Compliments are used to create a sense of solidarity (positive bond) between interlocutors. </a:t>
            </a:r>
          </a:p>
          <a:p>
            <a:pPr indent="-342900" lvl="0" marL="457200" rtl="0">
              <a:spcBef>
                <a:spcPts val="0"/>
              </a:spcBef>
              <a:spcAft>
                <a:spcPts val="0"/>
              </a:spcAft>
              <a:buSzPts val="1800"/>
              <a:buChar char="-"/>
            </a:pPr>
            <a:r>
              <a:rPr lang="en"/>
              <a:t>The Face Threatening Acts Hypothesis (Holmes; 1986)</a:t>
            </a:r>
          </a:p>
          <a:p>
            <a:pPr indent="-317500" lvl="1" marL="914400" rtl="0">
              <a:spcBef>
                <a:spcPts val="0"/>
              </a:spcBef>
              <a:spcAft>
                <a:spcPts val="0"/>
              </a:spcAft>
              <a:buSzPts val="1400"/>
              <a:buChar char="-"/>
            </a:pPr>
            <a:r>
              <a:rPr lang="en"/>
              <a:t>Compliments are only superficially positive and are often accompanied by criticism or requests or can be perceived as an expression of envy/desire for what the other has.</a:t>
            </a:r>
          </a:p>
          <a:p>
            <a:pPr indent="-317500" lvl="1" marL="914400" rtl="0">
              <a:spcBef>
                <a:spcPts val="0"/>
              </a:spcBef>
              <a:buSzPts val="1400"/>
              <a:buChar char="-"/>
            </a:pPr>
            <a:r>
              <a:rPr lang="en"/>
              <a:t>Compliments as a strategy to increase compliance of requests (Grant, Fabrigar, Lim; 2010)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1651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In the Literature</a:t>
            </a:r>
          </a:p>
        </p:txBody>
      </p:sp>
      <p:sp>
        <p:nvSpPr>
          <p:cNvPr id="147" name="Shape 147"/>
          <p:cNvSpPr txBox="1"/>
          <p:nvPr>
            <p:ph idx="1" type="body"/>
          </p:nvPr>
        </p:nvSpPr>
        <p:spPr>
          <a:xfrm>
            <a:off x="311700" y="948725"/>
            <a:ext cx="8520600" cy="3302700"/>
          </a:xfrm>
          <a:prstGeom prst="rect">
            <a:avLst/>
          </a:prstGeom>
        </p:spPr>
        <p:txBody>
          <a:bodyPr anchorCtr="0" anchor="t" bIns="91425" lIns="91425" rIns="91425" wrap="square" tIns="91425">
            <a:noAutofit/>
          </a:bodyPr>
          <a:lstStyle/>
          <a:p>
            <a:pPr indent="0" lvl="0" marL="0" rtl="0">
              <a:spcBef>
                <a:spcPts val="0"/>
              </a:spcBef>
              <a:buNone/>
            </a:pPr>
            <a:r>
              <a:rPr lang="en"/>
              <a:t>What purpose do compliments serve in conversation? (H1)</a:t>
            </a:r>
          </a:p>
          <a:p>
            <a:pPr indent="0" lvl="0" marL="0" rtl="0">
              <a:spcBef>
                <a:spcPts val="0"/>
              </a:spcBef>
              <a:buNone/>
            </a:pPr>
            <a:r>
              <a:rPr lang="en"/>
              <a:t>How does perceived attractiveness influence social interaction? (HA)</a:t>
            </a:r>
          </a:p>
          <a:p>
            <a:pPr indent="-342900" lvl="0" marL="457200" rtl="0">
              <a:spcBef>
                <a:spcPts val="0"/>
              </a:spcBef>
              <a:spcAft>
                <a:spcPts val="0"/>
              </a:spcAft>
              <a:buSzPts val="1800"/>
              <a:buChar char="-"/>
            </a:pPr>
            <a:r>
              <a:rPr lang="en"/>
              <a:t>The Solidarity Hypothesis (Wolfsan &amp; Manes; 1980)</a:t>
            </a:r>
          </a:p>
          <a:p>
            <a:pPr indent="-317500" lvl="1" marL="914400" rtl="0">
              <a:spcBef>
                <a:spcPts val="0"/>
              </a:spcBef>
              <a:spcAft>
                <a:spcPts val="0"/>
              </a:spcAft>
              <a:buSzPts val="1400"/>
              <a:buChar char="-"/>
            </a:pPr>
            <a:r>
              <a:rPr lang="en"/>
              <a:t>Compliments are used to create a sense of solidarity (positive bond) between interlocutors. </a:t>
            </a:r>
          </a:p>
          <a:p>
            <a:pPr indent="-342900" lvl="0" marL="457200" rtl="0">
              <a:spcBef>
                <a:spcPts val="0"/>
              </a:spcBef>
              <a:spcAft>
                <a:spcPts val="0"/>
              </a:spcAft>
              <a:buSzPts val="1800"/>
              <a:buChar char="-"/>
            </a:pPr>
            <a:r>
              <a:rPr lang="en"/>
              <a:t>The Face Threatening Acts Hypothesis (Holmes; 1986)</a:t>
            </a:r>
          </a:p>
          <a:p>
            <a:pPr indent="-317500" lvl="1" marL="914400" rtl="0">
              <a:spcBef>
                <a:spcPts val="0"/>
              </a:spcBef>
              <a:spcAft>
                <a:spcPts val="0"/>
              </a:spcAft>
              <a:buSzPts val="1400"/>
              <a:buChar char="-"/>
            </a:pPr>
            <a:r>
              <a:rPr lang="en"/>
              <a:t>Compliments are only superficially positive and are often accompanied by criticism or requests or can be perceived as an expression of envy/desire for what the other has.</a:t>
            </a:r>
          </a:p>
          <a:p>
            <a:pPr indent="-317500" lvl="1" marL="914400" rtl="0">
              <a:spcBef>
                <a:spcPts val="0"/>
              </a:spcBef>
              <a:spcAft>
                <a:spcPts val="0"/>
              </a:spcAft>
              <a:buSzPts val="1400"/>
              <a:buChar char="-"/>
            </a:pPr>
            <a:r>
              <a:rPr lang="en"/>
              <a:t>Compliments as a strategy to increase compliance of requests (Grant, Fabrigar, Lim; 2010) </a:t>
            </a:r>
          </a:p>
          <a:p>
            <a:pPr indent="-342900" lvl="0" marL="457200" rtl="0">
              <a:spcBef>
                <a:spcPts val="0"/>
              </a:spcBef>
              <a:spcAft>
                <a:spcPts val="0"/>
              </a:spcAft>
              <a:buSzPts val="1800"/>
              <a:buChar char="-"/>
            </a:pPr>
            <a:r>
              <a:rPr lang="en"/>
              <a:t>First Impressions (Willis &amp; Todorov; 2006)</a:t>
            </a:r>
          </a:p>
          <a:p>
            <a:pPr indent="-317500" lvl="1" marL="914400" rtl="0">
              <a:spcBef>
                <a:spcPts val="0"/>
              </a:spcBef>
              <a:buSzPts val="1400"/>
              <a:buChar char="-"/>
            </a:pPr>
            <a:r>
              <a:rPr lang="en"/>
              <a:t>Judgments regarding “attractiveness, likeability, trustworthiness” etc are made within the first 100ms of exposure to a face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Goals/</a:t>
            </a:r>
            <a:r>
              <a:rPr lang="en"/>
              <a:t>Hypotheses </a:t>
            </a:r>
          </a:p>
        </p:txBody>
      </p:sp>
      <p:sp>
        <p:nvSpPr>
          <p:cNvPr id="153" name="Shape 153"/>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rtl="0">
              <a:lnSpc>
                <a:spcPct val="150000"/>
              </a:lnSpc>
              <a:spcBef>
                <a:spcPts val="0"/>
              </a:spcBef>
              <a:spcAft>
                <a:spcPts val="0"/>
              </a:spcAft>
              <a:buNone/>
            </a:pPr>
            <a:br>
              <a:rPr lang="en" sz="1400"/>
            </a:b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Goals/Hypotheses </a:t>
            </a:r>
          </a:p>
        </p:txBody>
      </p:sp>
      <p:sp>
        <p:nvSpPr>
          <p:cNvPr id="159" name="Shape 159"/>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17500" lvl="0" marL="457200" rtl="0">
              <a:lnSpc>
                <a:spcPct val="150000"/>
              </a:lnSpc>
              <a:spcBef>
                <a:spcPts val="0"/>
              </a:spcBef>
              <a:spcAft>
                <a:spcPts val="0"/>
              </a:spcAft>
              <a:buClr>
                <a:schemeClr val="dk1"/>
              </a:buClr>
              <a:buSzPts val="1400"/>
              <a:buChar char="❏"/>
            </a:pPr>
            <a:r>
              <a:rPr lang="en" sz="1400"/>
              <a:t>H1: The use of a non-personal compliment about superficial appearance or characteristics when first meeting a stranger of the opposite gender is effective in eliciting additional (comparably more) engagement (gestures, (non)verbal affirmations) or positive affect(smiling, laughing, open body language) over the course of an introductory conversation. </a:t>
            </a:r>
            <a:br>
              <a:rPr lang="en" sz="1400"/>
            </a:b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